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9" r:id="rId2"/>
    <p:sldId id="298" r:id="rId3"/>
    <p:sldId id="367" r:id="rId4"/>
    <p:sldId id="366" r:id="rId5"/>
    <p:sldId id="363" r:id="rId6"/>
    <p:sldId id="365" r:id="rId7"/>
    <p:sldId id="274" r:id="rId8"/>
    <p:sldId id="353" r:id="rId9"/>
    <p:sldId id="368" r:id="rId10"/>
    <p:sldId id="373" r:id="rId11"/>
    <p:sldId id="374" r:id="rId12"/>
    <p:sldId id="371" r:id="rId13"/>
    <p:sldId id="369" r:id="rId14"/>
    <p:sldId id="370" r:id="rId15"/>
    <p:sldId id="375" r:id="rId16"/>
    <p:sldId id="346" r:id="rId17"/>
    <p:sldId id="354" r:id="rId18"/>
    <p:sldId id="376" r:id="rId19"/>
    <p:sldId id="377" r:id="rId20"/>
    <p:sldId id="378" r:id="rId21"/>
    <p:sldId id="379" r:id="rId22"/>
    <p:sldId id="380" r:id="rId23"/>
    <p:sldId id="381" r:id="rId24"/>
    <p:sldId id="382" r:id="rId25"/>
    <p:sldId id="383" r:id="rId26"/>
    <p:sldId id="384" r:id="rId27"/>
    <p:sldId id="385" r:id="rId28"/>
    <p:sldId id="386" r:id="rId29"/>
    <p:sldId id="388" r:id="rId30"/>
    <p:sldId id="387" r:id="rId31"/>
    <p:sldId id="392" r:id="rId32"/>
    <p:sldId id="389" r:id="rId33"/>
    <p:sldId id="393" r:id="rId34"/>
    <p:sldId id="390" r:id="rId35"/>
    <p:sldId id="394" r:id="rId36"/>
    <p:sldId id="391" r:id="rId37"/>
    <p:sldId id="395" r:id="rId38"/>
    <p:sldId id="396" r:id="rId39"/>
    <p:sldId id="397" r:id="rId40"/>
    <p:sldId id="398" r:id="rId41"/>
    <p:sldId id="399" r:id="rId42"/>
    <p:sldId id="400" r:id="rId43"/>
    <p:sldId id="4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3153"/>
    <a:srgbClr val="EEB8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777F53-AAFC-409A-8CED-399D33F964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EEA0378-049E-4BF1-B91C-7CC2CFD2E579}">
      <dgm:prSet/>
      <dgm:spPr>
        <a:solidFill>
          <a:schemeClr val="accent1">
            <a:lumMod val="25000"/>
          </a:schemeClr>
        </a:solidFill>
      </dgm:spPr>
      <dgm:t>
        <a:bodyPr/>
        <a:lstStyle/>
        <a:p>
          <a:r>
            <a:rPr lang="en-US" dirty="0"/>
            <a:t>When to overcall after opponents open 1nt</a:t>
          </a:r>
        </a:p>
      </dgm:t>
    </dgm:pt>
    <dgm:pt modelId="{37927C67-9308-4FEF-BF44-E17215721114}" type="parTrans" cxnId="{52494ECD-ED43-4172-AC98-01EA2D318CEE}">
      <dgm:prSet/>
      <dgm:spPr/>
      <dgm:t>
        <a:bodyPr/>
        <a:lstStyle/>
        <a:p>
          <a:endParaRPr lang="en-US"/>
        </a:p>
      </dgm:t>
    </dgm:pt>
    <dgm:pt modelId="{5569795B-6E3C-4E6A-B27A-92D4A55B4114}" type="sibTrans" cxnId="{52494ECD-ED43-4172-AC98-01EA2D318CEE}">
      <dgm:prSet/>
      <dgm:spPr/>
      <dgm:t>
        <a:bodyPr/>
        <a:lstStyle/>
        <a:p>
          <a:endParaRPr lang="en-US"/>
        </a:p>
      </dgm:t>
    </dgm:pt>
    <dgm:pt modelId="{88C5671D-A579-4270-9860-13E9A1B4B79A}">
      <dgm:prSet/>
      <dgm:spPr>
        <a:solidFill>
          <a:schemeClr val="accent1">
            <a:lumMod val="25000"/>
          </a:schemeClr>
        </a:solidFill>
      </dgm:spPr>
      <dgm:t>
        <a:bodyPr/>
        <a:lstStyle/>
        <a:p>
          <a:r>
            <a:rPr lang="en-US" dirty="0"/>
            <a:t>DONT</a:t>
          </a:r>
        </a:p>
      </dgm:t>
    </dgm:pt>
    <dgm:pt modelId="{2DE83457-FFBF-4490-9537-4752E5C495BD}" type="parTrans" cxnId="{ADB44940-B672-4404-BDBF-8BA733FE3244}">
      <dgm:prSet/>
      <dgm:spPr/>
      <dgm:t>
        <a:bodyPr/>
        <a:lstStyle/>
        <a:p>
          <a:endParaRPr lang="en-US"/>
        </a:p>
      </dgm:t>
    </dgm:pt>
    <dgm:pt modelId="{6193BD8B-1584-4E77-9A4E-7F1F9D675763}" type="sibTrans" cxnId="{ADB44940-B672-4404-BDBF-8BA733FE3244}">
      <dgm:prSet/>
      <dgm:spPr/>
      <dgm:t>
        <a:bodyPr/>
        <a:lstStyle/>
        <a:p>
          <a:endParaRPr lang="en-US"/>
        </a:p>
      </dgm:t>
    </dgm:pt>
    <dgm:pt modelId="{ED432A05-54DB-480D-826B-2B22979858E9}">
      <dgm:prSet/>
      <dgm:spPr>
        <a:solidFill>
          <a:schemeClr val="accent1">
            <a:lumMod val="25000"/>
          </a:schemeClr>
        </a:solidFill>
      </dgm:spPr>
      <dgm:t>
        <a:bodyPr/>
        <a:lstStyle/>
        <a:p>
          <a:r>
            <a:rPr lang="en-US" dirty="0"/>
            <a:t>Cappelletti</a:t>
          </a:r>
        </a:p>
      </dgm:t>
    </dgm:pt>
    <dgm:pt modelId="{335CA357-1529-4D7A-B4E8-4555BA8630CF}" type="parTrans" cxnId="{8914C27B-F71B-4DEE-9CE0-B898870B0AD7}">
      <dgm:prSet/>
      <dgm:spPr/>
      <dgm:t>
        <a:bodyPr/>
        <a:lstStyle/>
        <a:p>
          <a:endParaRPr lang="en-US"/>
        </a:p>
      </dgm:t>
    </dgm:pt>
    <dgm:pt modelId="{E4A4359C-1764-48A3-9B17-DF3864696A83}" type="sibTrans" cxnId="{8914C27B-F71B-4DEE-9CE0-B898870B0AD7}">
      <dgm:prSet/>
      <dgm:spPr/>
      <dgm:t>
        <a:bodyPr/>
        <a:lstStyle/>
        <a:p>
          <a:endParaRPr lang="en-US"/>
        </a:p>
      </dgm:t>
    </dgm:pt>
    <dgm:pt modelId="{823C828F-7DF7-446F-AE5D-B996D2B9147F}">
      <dgm:prSet/>
      <dgm:spPr>
        <a:solidFill>
          <a:schemeClr val="accent1">
            <a:lumMod val="25000"/>
          </a:schemeClr>
        </a:solidFill>
      </dgm:spPr>
      <dgm:t>
        <a:bodyPr/>
        <a:lstStyle/>
        <a:p>
          <a:r>
            <a:rPr lang="en-US" dirty="0"/>
            <a:t>Multi-Landy (Woolsey) </a:t>
          </a:r>
        </a:p>
      </dgm:t>
    </dgm:pt>
    <dgm:pt modelId="{023F4AF0-ED75-4C28-8A5C-928367DD9F1A}" type="parTrans" cxnId="{E1BB8200-7F23-4B25-85D2-30D87ADA1BB9}">
      <dgm:prSet/>
      <dgm:spPr/>
      <dgm:t>
        <a:bodyPr/>
        <a:lstStyle/>
        <a:p>
          <a:endParaRPr lang="en-ZA"/>
        </a:p>
      </dgm:t>
    </dgm:pt>
    <dgm:pt modelId="{A5D8E117-1FF8-4DBA-9632-D64D7B418A8F}" type="sibTrans" cxnId="{E1BB8200-7F23-4B25-85D2-30D87ADA1BB9}">
      <dgm:prSet/>
      <dgm:spPr/>
      <dgm:t>
        <a:bodyPr/>
        <a:lstStyle/>
        <a:p>
          <a:endParaRPr lang="en-ZA"/>
        </a:p>
      </dgm:t>
    </dgm:pt>
    <dgm:pt modelId="{407CC040-53AA-41EE-B28E-1EE1DBE76446}">
      <dgm:prSet/>
      <dgm:spPr>
        <a:solidFill>
          <a:schemeClr val="accent1">
            <a:lumMod val="25000"/>
          </a:schemeClr>
        </a:solidFill>
      </dgm:spPr>
      <dgm:t>
        <a:bodyPr/>
        <a:lstStyle/>
        <a:p>
          <a:r>
            <a:rPr lang="en-US" dirty="0"/>
            <a:t>What to overcall if they open a weak 1NT</a:t>
          </a:r>
        </a:p>
      </dgm:t>
    </dgm:pt>
    <dgm:pt modelId="{4D092946-32DC-459B-95AC-DA9451149279}" type="parTrans" cxnId="{A3B6BEE1-1520-486E-A7EE-6ACC9B19307E}">
      <dgm:prSet/>
      <dgm:spPr/>
      <dgm:t>
        <a:bodyPr/>
        <a:lstStyle/>
        <a:p>
          <a:endParaRPr lang="en-ZA"/>
        </a:p>
      </dgm:t>
    </dgm:pt>
    <dgm:pt modelId="{8450FACE-BC68-439C-9B90-320159B6AA75}" type="sibTrans" cxnId="{A3B6BEE1-1520-486E-A7EE-6ACC9B19307E}">
      <dgm:prSet/>
      <dgm:spPr/>
      <dgm:t>
        <a:bodyPr/>
        <a:lstStyle/>
        <a:p>
          <a:endParaRPr lang="en-ZA"/>
        </a:p>
      </dgm:t>
    </dgm:pt>
    <dgm:pt modelId="{2C372849-73A8-4B76-9A13-877DA97C830B}" type="pres">
      <dgm:prSet presAssocID="{66777F53-AAFC-409A-8CED-399D33F964D3}" presName="diagram" presStyleCnt="0">
        <dgm:presLayoutVars>
          <dgm:dir/>
          <dgm:resizeHandles val="exact"/>
        </dgm:presLayoutVars>
      </dgm:prSet>
      <dgm:spPr/>
    </dgm:pt>
    <dgm:pt modelId="{DF4B7CF3-0E4C-46C6-B63A-C9D4EE237BFE}" type="pres">
      <dgm:prSet presAssocID="{FEEA0378-049E-4BF1-B91C-7CC2CFD2E579}" presName="node" presStyleLbl="node1" presStyleIdx="0" presStyleCnt="5" custScaleY="175046">
        <dgm:presLayoutVars>
          <dgm:bulletEnabled val="1"/>
        </dgm:presLayoutVars>
      </dgm:prSet>
      <dgm:spPr/>
    </dgm:pt>
    <dgm:pt modelId="{0F4947E6-B5C4-4110-99F0-EE5C70EDC8C9}" type="pres">
      <dgm:prSet presAssocID="{5569795B-6E3C-4E6A-B27A-92D4A55B4114}" presName="sibTrans" presStyleCnt="0"/>
      <dgm:spPr/>
    </dgm:pt>
    <dgm:pt modelId="{3EB230B2-15D0-4572-8C99-41A5B20CFCD8}" type="pres">
      <dgm:prSet presAssocID="{88C5671D-A579-4270-9860-13E9A1B4B79A}" presName="node" presStyleLbl="node1" presStyleIdx="1" presStyleCnt="5" custScaleY="178295">
        <dgm:presLayoutVars>
          <dgm:bulletEnabled val="1"/>
        </dgm:presLayoutVars>
      </dgm:prSet>
      <dgm:spPr/>
    </dgm:pt>
    <dgm:pt modelId="{F662EAE1-86E1-4638-91BB-AB07EAD71FE1}" type="pres">
      <dgm:prSet presAssocID="{6193BD8B-1584-4E77-9A4E-7F1F9D675763}" presName="sibTrans" presStyleCnt="0"/>
      <dgm:spPr/>
    </dgm:pt>
    <dgm:pt modelId="{403D3B1E-E57F-4736-8B4F-E9B2D05B8927}" type="pres">
      <dgm:prSet presAssocID="{ED432A05-54DB-480D-826B-2B22979858E9}" presName="node" presStyleLbl="node1" presStyleIdx="2" presStyleCnt="5" custScaleY="182695">
        <dgm:presLayoutVars>
          <dgm:bulletEnabled val="1"/>
        </dgm:presLayoutVars>
      </dgm:prSet>
      <dgm:spPr/>
    </dgm:pt>
    <dgm:pt modelId="{BE3C261E-076D-4431-B25C-3D078D0D030A}" type="pres">
      <dgm:prSet presAssocID="{E4A4359C-1764-48A3-9B17-DF3864696A83}" presName="sibTrans" presStyleCnt="0"/>
      <dgm:spPr/>
    </dgm:pt>
    <dgm:pt modelId="{15D4338A-B768-4482-ADE9-70AFC5A2DA39}" type="pres">
      <dgm:prSet presAssocID="{823C828F-7DF7-446F-AE5D-B996D2B9147F}" presName="node" presStyleLbl="node1" presStyleIdx="3" presStyleCnt="5" custScaleY="169611">
        <dgm:presLayoutVars>
          <dgm:bulletEnabled val="1"/>
        </dgm:presLayoutVars>
      </dgm:prSet>
      <dgm:spPr/>
    </dgm:pt>
    <dgm:pt modelId="{AC0195B7-2900-4137-88A2-5FA3138266FC}" type="pres">
      <dgm:prSet presAssocID="{A5D8E117-1FF8-4DBA-9632-D64D7B418A8F}" presName="sibTrans" presStyleCnt="0"/>
      <dgm:spPr/>
    </dgm:pt>
    <dgm:pt modelId="{61D310D1-ACAC-421B-A9DC-814E7F1EE7CB}" type="pres">
      <dgm:prSet presAssocID="{407CC040-53AA-41EE-B28E-1EE1DBE76446}" presName="node" presStyleLbl="node1" presStyleIdx="4" presStyleCnt="5" custScaleY="169611">
        <dgm:presLayoutVars>
          <dgm:bulletEnabled val="1"/>
        </dgm:presLayoutVars>
      </dgm:prSet>
      <dgm:spPr/>
    </dgm:pt>
  </dgm:ptLst>
  <dgm:cxnLst>
    <dgm:cxn modelId="{E1BB8200-7F23-4B25-85D2-30D87ADA1BB9}" srcId="{66777F53-AAFC-409A-8CED-399D33F964D3}" destId="{823C828F-7DF7-446F-AE5D-B996D2B9147F}" srcOrd="3" destOrd="0" parTransId="{023F4AF0-ED75-4C28-8A5C-928367DD9F1A}" sibTransId="{A5D8E117-1FF8-4DBA-9632-D64D7B418A8F}"/>
    <dgm:cxn modelId="{8E0F3E02-C48D-4B34-BAD2-29062235C0F2}" type="presOf" srcId="{66777F53-AAFC-409A-8CED-399D33F964D3}" destId="{2C372849-73A8-4B76-9A13-877DA97C830B}" srcOrd="0" destOrd="0" presId="urn:microsoft.com/office/officeart/2005/8/layout/default"/>
    <dgm:cxn modelId="{C0ABD318-A08E-44BF-88FC-F445309B622D}" type="presOf" srcId="{407CC040-53AA-41EE-B28E-1EE1DBE76446}" destId="{61D310D1-ACAC-421B-A9DC-814E7F1EE7CB}" srcOrd="0" destOrd="0" presId="urn:microsoft.com/office/officeart/2005/8/layout/default"/>
    <dgm:cxn modelId="{ADB44940-B672-4404-BDBF-8BA733FE3244}" srcId="{66777F53-AAFC-409A-8CED-399D33F964D3}" destId="{88C5671D-A579-4270-9860-13E9A1B4B79A}" srcOrd="1" destOrd="0" parTransId="{2DE83457-FFBF-4490-9537-4752E5C495BD}" sibTransId="{6193BD8B-1584-4E77-9A4E-7F1F9D675763}"/>
    <dgm:cxn modelId="{FBB0FE5F-5CB0-491D-87D2-F63B48935F6A}" type="presOf" srcId="{88C5671D-A579-4270-9860-13E9A1B4B79A}" destId="{3EB230B2-15D0-4572-8C99-41A5B20CFCD8}" srcOrd="0" destOrd="0" presId="urn:microsoft.com/office/officeart/2005/8/layout/default"/>
    <dgm:cxn modelId="{00B26661-D273-42A2-A620-024A85E1C2BA}" type="presOf" srcId="{ED432A05-54DB-480D-826B-2B22979858E9}" destId="{403D3B1E-E57F-4736-8B4F-E9B2D05B8927}" srcOrd="0" destOrd="0" presId="urn:microsoft.com/office/officeart/2005/8/layout/default"/>
    <dgm:cxn modelId="{3A497D42-8480-4AE9-83C3-034C8F6098BA}" type="presOf" srcId="{823C828F-7DF7-446F-AE5D-B996D2B9147F}" destId="{15D4338A-B768-4482-ADE9-70AFC5A2DA39}" srcOrd="0" destOrd="0" presId="urn:microsoft.com/office/officeart/2005/8/layout/default"/>
    <dgm:cxn modelId="{8914C27B-F71B-4DEE-9CE0-B898870B0AD7}" srcId="{66777F53-AAFC-409A-8CED-399D33F964D3}" destId="{ED432A05-54DB-480D-826B-2B22979858E9}" srcOrd="2" destOrd="0" parTransId="{335CA357-1529-4D7A-B4E8-4555BA8630CF}" sibTransId="{E4A4359C-1764-48A3-9B17-DF3864696A83}"/>
    <dgm:cxn modelId="{C708DE98-350D-4EAB-8CE3-B1721A5C0EA0}" type="presOf" srcId="{FEEA0378-049E-4BF1-B91C-7CC2CFD2E579}" destId="{DF4B7CF3-0E4C-46C6-B63A-C9D4EE237BFE}" srcOrd="0" destOrd="0" presId="urn:microsoft.com/office/officeart/2005/8/layout/default"/>
    <dgm:cxn modelId="{52494ECD-ED43-4172-AC98-01EA2D318CEE}" srcId="{66777F53-AAFC-409A-8CED-399D33F964D3}" destId="{FEEA0378-049E-4BF1-B91C-7CC2CFD2E579}" srcOrd="0" destOrd="0" parTransId="{37927C67-9308-4FEF-BF44-E17215721114}" sibTransId="{5569795B-6E3C-4E6A-B27A-92D4A55B4114}"/>
    <dgm:cxn modelId="{A3B6BEE1-1520-486E-A7EE-6ACC9B19307E}" srcId="{66777F53-AAFC-409A-8CED-399D33F964D3}" destId="{407CC040-53AA-41EE-B28E-1EE1DBE76446}" srcOrd="4" destOrd="0" parTransId="{4D092946-32DC-459B-95AC-DA9451149279}" sibTransId="{8450FACE-BC68-439C-9B90-320159B6AA75}"/>
    <dgm:cxn modelId="{CA10A152-DFA7-4F60-90AF-9892FF4509E1}" type="presParOf" srcId="{2C372849-73A8-4B76-9A13-877DA97C830B}" destId="{DF4B7CF3-0E4C-46C6-B63A-C9D4EE237BFE}" srcOrd="0" destOrd="0" presId="urn:microsoft.com/office/officeart/2005/8/layout/default"/>
    <dgm:cxn modelId="{94FFEA9F-FB77-42A1-A958-908651462E08}" type="presParOf" srcId="{2C372849-73A8-4B76-9A13-877DA97C830B}" destId="{0F4947E6-B5C4-4110-99F0-EE5C70EDC8C9}" srcOrd="1" destOrd="0" presId="urn:microsoft.com/office/officeart/2005/8/layout/default"/>
    <dgm:cxn modelId="{24FABAB3-1937-4C30-A66C-5C5A8D3DE197}" type="presParOf" srcId="{2C372849-73A8-4B76-9A13-877DA97C830B}" destId="{3EB230B2-15D0-4572-8C99-41A5B20CFCD8}" srcOrd="2" destOrd="0" presId="urn:microsoft.com/office/officeart/2005/8/layout/default"/>
    <dgm:cxn modelId="{D64C2C5A-59E4-43B8-890E-0F037B252105}" type="presParOf" srcId="{2C372849-73A8-4B76-9A13-877DA97C830B}" destId="{F662EAE1-86E1-4638-91BB-AB07EAD71FE1}" srcOrd="3" destOrd="0" presId="urn:microsoft.com/office/officeart/2005/8/layout/default"/>
    <dgm:cxn modelId="{DDA54D9D-3E3E-4BA5-968C-B3C0DC0C5ACE}" type="presParOf" srcId="{2C372849-73A8-4B76-9A13-877DA97C830B}" destId="{403D3B1E-E57F-4736-8B4F-E9B2D05B8927}" srcOrd="4" destOrd="0" presId="urn:microsoft.com/office/officeart/2005/8/layout/default"/>
    <dgm:cxn modelId="{FB29417F-AB1F-4E41-9658-819492004E13}" type="presParOf" srcId="{2C372849-73A8-4B76-9A13-877DA97C830B}" destId="{BE3C261E-076D-4431-B25C-3D078D0D030A}" srcOrd="5" destOrd="0" presId="urn:microsoft.com/office/officeart/2005/8/layout/default"/>
    <dgm:cxn modelId="{031A61EC-2ED5-4232-92CA-05E633CDEEA0}" type="presParOf" srcId="{2C372849-73A8-4B76-9A13-877DA97C830B}" destId="{15D4338A-B768-4482-ADE9-70AFC5A2DA39}" srcOrd="6" destOrd="0" presId="urn:microsoft.com/office/officeart/2005/8/layout/default"/>
    <dgm:cxn modelId="{24D3B5F5-4932-472D-A85D-1EE881D83CF2}" type="presParOf" srcId="{2C372849-73A8-4B76-9A13-877DA97C830B}" destId="{AC0195B7-2900-4137-88A2-5FA3138266FC}" srcOrd="7" destOrd="0" presId="urn:microsoft.com/office/officeart/2005/8/layout/default"/>
    <dgm:cxn modelId="{4AA6F8CF-B82E-4A4B-B667-5BE259F13072}" type="presParOf" srcId="{2C372849-73A8-4B76-9A13-877DA97C830B}" destId="{61D310D1-ACAC-421B-A9DC-814E7F1EE7C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B7CF3-0E4C-46C6-B63A-C9D4EE237BFE}">
      <dsp:nvSpPr>
        <dsp:cNvPr id="0" name=""/>
        <dsp:cNvSpPr/>
      </dsp:nvSpPr>
      <dsp:spPr>
        <a:xfrm>
          <a:off x="0" y="397398"/>
          <a:ext cx="2067522" cy="2171469"/>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When to overcall after opponents open 1nt</a:t>
          </a:r>
        </a:p>
      </dsp:txBody>
      <dsp:txXfrm>
        <a:off x="0" y="397398"/>
        <a:ext cx="2067522" cy="2171469"/>
      </dsp:txXfrm>
    </dsp:sp>
    <dsp:sp modelId="{3EB230B2-15D0-4572-8C99-41A5B20CFCD8}">
      <dsp:nvSpPr>
        <dsp:cNvPr id="0" name=""/>
        <dsp:cNvSpPr/>
      </dsp:nvSpPr>
      <dsp:spPr>
        <a:xfrm>
          <a:off x="2274274" y="377245"/>
          <a:ext cx="2067522" cy="2211773"/>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DONT</a:t>
          </a:r>
        </a:p>
      </dsp:txBody>
      <dsp:txXfrm>
        <a:off x="2274274" y="377245"/>
        <a:ext cx="2067522" cy="2211773"/>
      </dsp:txXfrm>
    </dsp:sp>
    <dsp:sp modelId="{403D3B1E-E57F-4736-8B4F-E9B2D05B8927}">
      <dsp:nvSpPr>
        <dsp:cNvPr id="0" name=""/>
        <dsp:cNvSpPr/>
      </dsp:nvSpPr>
      <dsp:spPr>
        <a:xfrm>
          <a:off x="4548549" y="349954"/>
          <a:ext cx="2067522" cy="2266356"/>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Cappelletti</a:t>
          </a:r>
        </a:p>
      </dsp:txBody>
      <dsp:txXfrm>
        <a:off x="4548549" y="349954"/>
        <a:ext cx="2067522" cy="2266356"/>
      </dsp:txXfrm>
    </dsp:sp>
    <dsp:sp modelId="{15D4338A-B768-4482-ADE9-70AFC5A2DA39}">
      <dsp:nvSpPr>
        <dsp:cNvPr id="0" name=""/>
        <dsp:cNvSpPr/>
      </dsp:nvSpPr>
      <dsp:spPr>
        <a:xfrm>
          <a:off x="1137137" y="2823063"/>
          <a:ext cx="2067522" cy="2104047"/>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Multi-Landy (Woolsey) </a:t>
          </a:r>
        </a:p>
      </dsp:txBody>
      <dsp:txXfrm>
        <a:off x="1137137" y="2823063"/>
        <a:ext cx="2067522" cy="2104047"/>
      </dsp:txXfrm>
    </dsp:sp>
    <dsp:sp modelId="{61D310D1-ACAC-421B-A9DC-814E7F1EE7CB}">
      <dsp:nvSpPr>
        <dsp:cNvPr id="0" name=""/>
        <dsp:cNvSpPr/>
      </dsp:nvSpPr>
      <dsp:spPr>
        <a:xfrm>
          <a:off x="3411412" y="2823063"/>
          <a:ext cx="2067522" cy="2104047"/>
        </a:xfrm>
        <a:prstGeom prst="rect">
          <a:avLst/>
        </a:prstGeom>
        <a:solidFill>
          <a:schemeClr val="accent1">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What to overcall if they open a weak 1NT</a:t>
          </a:r>
        </a:p>
      </dsp:txBody>
      <dsp:txXfrm>
        <a:off x="3411412" y="2823063"/>
        <a:ext cx="2067522" cy="210404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EBAF-BDC1-4F20-85F9-19F18338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B57BB44-3666-4301-9BEE-A14E11162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716EA65-7C8D-4E2E-B709-BC38BB25039D}"/>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5" name="Footer Placeholder 4">
            <a:extLst>
              <a:ext uri="{FF2B5EF4-FFF2-40B4-BE49-F238E27FC236}">
                <a16:creationId xmlns:a16="http://schemas.microsoft.com/office/drawing/2014/main" id="{4655FD78-2BE2-455D-AE41-DB5BFB35F58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F131A58-2559-4BE8-B173-F7A20CD4568E}"/>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413208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D01E-26C6-49E0-AEF7-7DC279ADF8CF}"/>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0363336-9562-406D-B074-66102D5ED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2A3A8AC-A405-4286-957C-E72C11C994EC}"/>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5" name="Footer Placeholder 4">
            <a:extLst>
              <a:ext uri="{FF2B5EF4-FFF2-40B4-BE49-F238E27FC236}">
                <a16:creationId xmlns:a16="http://schemas.microsoft.com/office/drawing/2014/main" id="{F06B2695-F68F-4933-821E-4CA49C1A309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F7C8137-B3F9-4BBA-8DCA-A35C661BBC24}"/>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53073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186003-4884-4B38-BBA6-F20F41B62E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E8E6424-659A-451F-B357-9C21AD2944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EADABE1-42B9-435B-82F5-1F167B750043}"/>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5" name="Footer Placeholder 4">
            <a:extLst>
              <a:ext uri="{FF2B5EF4-FFF2-40B4-BE49-F238E27FC236}">
                <a16:creationId xmlns:a16="http://schemas.microsoft.com/office/drawing/2014/main" id="{05CE7975-F633-4F3F-A62F-97AB9172D0D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79EDAFC-AC18-4176-9C96-CF3D5EEA7AE7}"/>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3112709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7C6348-4732-455A-B3F5-4A1600174468}" type="slidenum">
              <a:rPr lang="en-US"/>
              <a:pPr>
                <a:defRPr/>
              </a:pPr>
              <a:t>‹#›</a:t>
            </a:fld>
            <a:endParaRPr lang="en-US"/>
          </a:p>
        </p:txBody>
      </p:sp>
    </p:spTree>
    <p:extLst>
      <p:ext uri="{BB962C8B-B14F-4D97-AF65-F5344CB8AC3E}">
        <p14:creationId xmlns:p14="http://schemas.microsoft.com/office/powerpoint/2010/main" val="780781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B889-E3BE-47E7-AF2E-1CDBFF7BEB1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C7DA593-155A-4D1B-A56D-450AF7D309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4CF1852-AB68-4945-82B2-C2E6BC5B557D}"/>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5" name="Footer Placeholder 4">
            <a:extLst>
              <a:ext uri="{FF2B5EF4-FFF2-40B4-BE49-F238E27FC236}">
                <a16:creationId xmlns:a16="http://schemas.microsoft.com/office/drawing/2014/main" id="{08518DC6-985B-4588-8ED1-9AD2A620A3F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B533BD6-8C58-4B5E-B1DC-FD91DF9C49C8}"/>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118237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B26E-E172-4E6E-8ABA-C051C0242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CBD9FF8-8419-4ED8-BECB-846D62B53B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1F05BE-9531-4734-9F3E-3E6647E31561}"/>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5" name="Footer Placeholder 4">
            <a:extLst>
              <a:ext uri="{FF2B5EF4-FFF2-40B4-BE49-F238E27FC236}">
                <a16:creationId xmlns:a16="http://schemas.microsoft.com/office/drawing/2014/main" id="{0B564F8A-5D2D-4755-A639-2A224523960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6C03762-E38A-4C35-AF32-CDABF2F5804D}"/>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267989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74BC-4186-43A3-AA6A-2144A251374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68070E8-BD49-4BE8-9E34-5B8FF25B6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58E13873-32A4-43DC-848A-844D4EF72E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FD1824E-BA9A-4359-AD97-977D3B32AF66}"/>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6" name="Footer Placeholder 5">
            <a:extLst>
              <a:ext uri="{FF2B5EF4-FFF2-40B4-BE49-F238E27FC236}">
                <a16:creationId xmlns:a16="http://schemas.microsoft.com/office/drawing/2014/main" id="{463358DA-8CE6-4B72-8293-5537977C13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C6D11D9-F683-44FC-AAB6-4ED45079CE78}"/>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188145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2AC8-F0DB-4296-A829-30A876B7898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A672E52-85CF-4260-B820-F0AED7A82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9CC8B-0059-4F59-9C25-966B577896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E9ED3106-A782-4095-B187-D7A613DDD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FC3297-DDC2-4F0A-94FE-5C26E4329A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8E40497-2ED4-4794-B477-E64FCA958D76}"/>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8" name="Footer Placeholder 7">
            <a:extLst>
              <a:ext uri="{FF2B5EF4-FFF2-40B4-BE49-F238E27FC236}">
                <a16:creationId xmlns:a16="http://schemas.microsoft.com/office/drawing/2014/main" id="{B324143D-8903-46AB-89AA-B6B7FF921D0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15E84DE-693C-4F81-803F-B88F050CBF34}"/>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410149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F370-1E30-41A3-AE8C-DB9A1C24A66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090D587-F74F-436D-9BFD-D36795EC03A6}"/>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4" name="Footer Placeholder 3">
            <a:extLst>
              <a:ext uri="{FF2B5EF4-FFF2-40B4-BE49-F238E27FC236}">
                <a16:creationId xmlns:a16="http://schemas.microsoft.com/office/drawing/2014/main" id="{12A75E31-5B30-4353-9479-5F603745ABBB}"/>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E8DD724F-9E92-44FA-9665-9DD397C3C6C9}"/>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340932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C8F80-7CD9-4556-97DF-A2C4F06BFDEA}"/>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3" name="Footer Placeholder 2">
            <a:extLst>
              <a:ext uri="{FF2B5EF4-FFF2-40B4-BE49-F238E27FC236}">
                <a16:creationId xmlns:a16="http://schemas.microsoft.com/office/drawing/2014/main" id="{86C0ABAD-A664-4BDA-9780-138A19E4BE5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1B205F4-881F-4F4C-856F-AC17758EA031}"/>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60067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0484B-6F01-4C97-8AE5-81B8D24F4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2D8D93EA-EE4F-4B5A-9345-E34511F55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C4C2ED1-BF00-4444-8BF7-585813782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063528-E963-41F7-9A26-ACE96FB6FD06}"/>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6" name="Footer Placeholder 5">
            <a:extLst>
              <a:ext uri="{FF2B5EF4-FFF2-40B4-BE49-F238E27FC236}">
                <a16:creationId xmlns:a16="http://schemas.microsoft.com/office/drawing/2014/main" id="{94DD0092-268B-4791-BE80-8FC68F2A706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4986BCE-F7EC-4AA5-BC93-47CEF60A8B3B}"/>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1608514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1A81-D720-41D8-861A-3E436ADB4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DB2E3D2-E857-4A0E-AB1E-FAC854999D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A872433-FEE0-4FD8-B62B-D84B86777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FECAB9-2E25-4CE1-9D63-B1F8F8726363}"/>
              </a:ext>
            </a:extLst>
          </p:cNvPr>
          <p:cNvSpPr>
            <a:spLocks noGrp="1"/>
          </p:cNvSpPr>
          <p:nvPr>
            <p:ph type="dt" sz="half" idx="10"/>
          </p:nvPr>
        </p:nvSpPr>
        <p:spPr/>
        <p:txBody>
          <a:bodyPr/>
          <a:lstStyle/>
          <a:p>
            <a:fld id="{BC9ADA59-3243-46CB-9493-36C55A97A8A3}" type="datetimeFigureOut">
              <a:rPr lang="en-ZA" smtClean="0"/>
              <a:t>2021/09/05</a:t>
            </a:fld>
            <a:endParaRPr lang="en-ZA"/>
          </a:p>
        </p:txBody>
      </p:sp>
      <p:sp>
        <p:nvSpPr>
          <p:cNvPr id="6" name="Footer Placeholder 5">
            <a:extLst>
              <a:ext uri="{FF2B5EF4-FFF2-40B4-BE49-F238E27FC236}">
                <a16:creationId xmlns:a16="http://schemas.microsoft.com/office/drawing/2014/main" id="{D4C04C90-25AD-40C3-8A8B-D28E558FC76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D11C78D-F749-4459-B20F-8FDEECDC17D7}"/>
              </a:ext>
            </a:extLst>
          </p:cNvPr>
          <p:cNvSpPr>
            <a:spLocks noGrp="1"/>
          </p:cNvSpPr>
          <p:nvPr>
            <p:ph type="sldNum" sz="quarter" idx="12"/>
          </p:nvPr>
        </p:nvSpPr>
        <p:spPr/>
        <p:txBody>
          <a:bodyPr/>
          <a:lstStyle/>
          <a:p>
            <a:fld id="{128DBCE3-253E-4AD4-BA38-66738A185ABA}" type="slidenum">
              <a:rPr lang="en-ZA" smtClean="0"/>
              <a:t>‹#›</a:t>
            </a:fld>
            <a:endParaRPr lang="en-ZA"/>
          </a:p>
        </p:txBody>
      </p:sp>
    </p:spTree>
    <p:extLst>
      <p:ext uri="{BB962C8B-B14F-4D97-AF65-F5344CB8AC3E}">
        <p14:creationId xmlns:p14="http://schemas.microsoft.com/office/powerpoint/2010/main" val="4246433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1D867-E0BE-4EC7-8970-C5DDCDCF0A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BC6B6A4-9B55-4BEE-997E-4ECF6127A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108B439-EE7A-4CED-9095-1DA3080DA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ADA59-3243-46CB-9493-36C55A97A8A3}" type="datetimeFigureOut">
              <a:rPr lang="en-ZA" smtClean="0"/>
              <a:t>2021/09/05</a:t>
            </a:fld>
            <a:endParaRPr lang="en-ZA"/>
          </a:p>
        </p:txBody>
      </p:sp>
      <p:sp>
        <p:nvSpPr>
          <p:cNvPr id="5" name="Footer Placeholder 4">
            <a:extLst>
              <a:ext uri="{FF2B5EF4-FFF2-40B4-BE49-F238E27FC236}">
                <a16:creationId xmlns:a16="http://schemas.microsoft.com/office/drawing/2014/main" id="{6145E92B-9D43-4CBB-8B6F-CD519DCE68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4470650-6790-4693-AB32-F8FFF42F5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DBCE3-253E-4AD4-BA38-66738A185ABA}" type="slidenum">
              <a:rPr lang="en-ZA" smtClean="0"/>
              <a:t>‹#›</a:t>
            </a:fld>
            <a:endParaRPr lang="en-ZA"/>
          </a:p>
        </p:txBody>
      </p:sp>
    </p:spTree>
    <p:extLst>
      <p:ext uri="{BB962C8B-B14F-4D97-AF65-F5344CB8AC3E}">
        <p14:creationId xmlns:p14="http://schemas.microsoft.com/office/powerpoint/2010/main" val="2462568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025B60-5235-4F43-B659-C3D0292C3D20}"/>
              </a:ext>
            </a:extLst>
          </p:cNvPr>
          <p:cNvPicPr/>
          <p:nvPr/>
        </p:nvPicPr>
        <p:blipFill rotWithShape="1">
          <a:blip r:embed="rId2">
            <a:extLst>
              <a:ext uri="{28A0092B-C50C-407E-A947-70E740481C1C}">
                <a14:useLocalDpi xmlns:a14="http://schemas.microsoft.com/office/drawing/2010/main" val="0"/>
              </a:ext>
            </a:extLst>
          </a:blip>
          <a:srcRect t="4946" b="8181"/>
          <a:stretch/>
        </p:blipFill>
        <p:spPr>
          <a:xfrm>
            <a:off x="20" y="10"/>
            <a:ext cx="12191980" cy="6857990"/>
          </a:xfrm>
          <a:prstGeom prst="rect">
            <a:avLst/>
          </a:prstGeom>
          <a:solidFill>
            <a:schemeClr val="bg2">
              <a:lumMod val="75000"/>
            </a:schemeClr>
          </a:solidFill>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sp>
        <p:nvSpPr>
          <p:cNvPr id="22" name="Freeform: Shape 21">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4AC3D1-3CBA-4D0E-9AC3-7396DDA7C87F}"/>
              </a:ext>
            </a:extLst>
          </p:cNvPr>
          <p:cNvSpPr>
            <a:spLocks noGrp="1"/>
          </p:cNvSpPr>
          <p:nvPr>
            <p:ph type="ctrTitle"/>
          </p:nvPr>
        </p:nvSpPr>
        <p:spPr>
          <a:xfrm>
            <a:off x="841248" y="4199861"/>
            <a:ext cx="8856059" cy="1810414"/>
          </a:xfrm>
        </p:spPr>
        <p:txBody>
          <a:bodyPr>
            <a:normAutofit/>
          </a:bodyPr>
          <a:lstStyle/>
          <a:p>
            <a:pPr algn="l"/>
            <a:r>
              <a:rPr lang="en-ZA" sz="5400" dirty="0">
                <a:solidFill>
                  <a:srgbClr val="FFFFFF"/>
                </a:solidFill>
              </a:rPr>
              <a:t>Overcalling when opponents open 1nt</a:t>
            </a:r>
          </a:p>
        </p:txBody>
      </p:sp>
      <p:pic>
        <p:nvPicPr>
          <p:cNvPr id="6" name="Picture 5">
            <a:extLst>
              <a:ext uri="{FF2B5EF4-FFF2-40B4-BE49-F238E27FC236}">
                <a16:creationId xmlns:a16="http://schemas.microsoft.com/office/drawing/2014/main" id="{7BD7ABBA-FE0C-41BD-B11A-5DCA1FA4C854}"/>
              </a:ext>
            </a:extLst>
          </p:cNvPr>
          <p:cNvPicPr>
            <a:picLocks noChangeAspect="1"/>
          </p:cNvPicPr>
          <p:nvPr/>
        </p:nvPicPr>
        <p:blipFill rotWithShape="1">
          <a:blip r:embed="rId3"/>
          <a:srcRect l="23593" t="38761" r="24219" b="18471"/>
          <a:stretch/>
        </p:blipFill>
        <p:spPr>
          <a:xfrm>
            <a:off x="5057774" y="676591"/>
            <a:ext cx="6276975" cy="2893520"/>
          </a:xfrm>
          <a:prstGeom prst="rect">
            <a:avLst/>
          </a:prstGeom>
        </p:spPr>
      </p:pic>
      <p:pic>
        <p:nvPicPr>
          <p:cNvPr id="8" name="Picture 7">
            <a:extLst>
              <a:ext uri="{FF2B5EF4-FFF2-40B4-BE49-F238E27FC236}">
                <a16:creationId xmlns:a16="http://schemas.microsoft.com/office/drawing/2014/main" id="{CF8B386A-440B-4627-9FED-C445ABF2BEE8}"/>
              </a:ext>
            </a:extLst>
          </p:cNvPr>
          <p:cNvPicPr>
            <a:picLocks noChangeAspect="1"/>
          </p:cNvPicPr>
          <p:nvPr/>
        </p:nvPicPr>
        <p:blipFill rotWithShape="1">
          <a:blip r:embed="rId4">
            <a:alphaModFix amt="70000"/>
          </a:blip>
          <a:srcRect l="50000" t="24722" r="32031" b="65278"/>
          <a:stretch/>
        </p:blipFill>
        <p:spPr>
          <a:xfrm>
            <a:off x="8318347" y="5543392"/>
            <a:ext cx="2190750" cy="685800"/>
          </a:xfrm>
          <a:prstGeom prst="rect">
            <a:avLst/>
          </a:prstGeom>
        </p:spPr>
      </p:pic>
    </p:spTree>
    <p:extLst>
      <p:ext uri="{BB962C8B-B14F-4D97-AF65-F5344CB8AC3E}">
        <p14:creationId xmlns:p14="http://schemas.microsoft.com/office/powerpoint/2010/main" val="3486851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blip>
          <a:srcRect l="23593" t="38761" r="24219" b="18471"/>
          <a:stretch/>
        </p:blipFill>
        <p:spPr>
          <a:xfrm>
            <a:off x="8751632" y="5889624"/>
            <a:ext cx="3162201" cy="772358"/>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Advantages of DONT</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4944862" y="2026281"/>
            <a:ext cx="6688820" cy="2123658"/>
          </a:xfrm>
          <a:prstGeom prst="rect">
            <a:avLst/>
          </a:prstGeom>
          <a:noFill/>
        </p:spPr>
        <p:txBody>
          <a:bodyPr wrap="square">
            <a:spAutoFit/>
          </a:bodyPr>
          <a:lstStyle/>
          <a:p>
            <a:pPr marL="514350" indent="-514350">
              <a:buAutoNum type="alphaLcParenR"/>
            </a:pPr>
            <a:r>
              <a:rPr lang="en-US" sz="2800" dirty="0"/>
              <a:t>You can always play at the 2 level. </a:t>
            </a:r>
            <a:r>
              <a:rPr lang="en-US" sz="2000" dirty="0"/>
              <a:t>Many other systems force one to choose a suit at the 3 level. </a:t>
            </a:r>
          </a:p>
          <a:p>
            <a:pPr marL="457200" indent="-457200">
              <a:buAutoNum type="alphaLcParenR"/>
            </a:pPr>
            <a:r>
              <a:rPr lang="en-US" sz="2800" dirty="0"/>
              <a:t>It is simple</a:t>
            </a:r>
          </a:p>
          <a:p>
            <a:pPr marL="457200" indent="-457200">
              <a:buAutoNum type="alphaLcParenR"/>
            </a:pPr>
            <a:r>
              <a:rPr lang="en-US" sz="2800" dirty="0"/>
              <a:t>It allows you to be able to show all combinations of hands</a:t>
            </a:r>
            <a:endParaRPr lang="en-ZA" sz="2800" dirty="0"/>
          </a:p>
        </p:txBody>
      </p:sp>
      <p:pic>
        <p:nvPicPr>
          <p:cNvPr id="6" name="Picture 5">
            <a:extLst>
              <a:ext uri="{FF2B5EF4-FFF2-40B4-BE49-F238E27FC236}">
                <a16:creationId xmlns:a16="http://schemas.microsoft.com/office/drawing/2014/main" id="{2B60DF28-53F7-4254-B010-D976287765CC}"/>
              </a:ext>
            </a:extLst>
          </p:cNvPr>
          <p:cNvPicPr>
            <a:picLocks noChangeAspect="1"/>
          </p:cNvPicPr>
          <p:nvPr/>
        </p:nvPicPr>
        <p:blipFill rotWithShape="1">
          <a:blip r:embed="rId4">
            <a:alphaModFix amt="70000"/>
          </a:blip>
          <a:srcRect l="50000" t="24722" r="32031" b="65278"/>
          <a:stretch/>
        </p:blipFill>
        <p:spPr>
          <a:xfrm>
            <a:off x="6677025" y="5889624"/>
            <a:ext cx="2190750" cy="685800"/>
          </a:xfrm>
          <a:prstGeom prst="rect">
            <a:avLst/>
          </a:prstGeom>
        </p:spPr>
      </p:pic>
    </p:spTree>
    <p:extLst>
      <p:ext uri="{BB962C8B-B14F-4D97-AF65-F5344CB8AC3E}">
        <p14:creationId xmlns:p14="http://schemas.microsoft.com/office/powerpoint/2010/main" val="1802564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mt="85000"/>
          </a:blip>
          <a:srcRect l="23593" t="38761" r="24219" b="18471"/>
          <a:stretch/>
        </p:blipFill>
        <p:spPr>
          <a:xfrm>
            <a:off x="8751632" y="5889624"/>
            <a:ext cx="3162201" cy="772358"/>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Disadvantages of DONT</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4944862" y="2026281"/>
            <a:ext cx="6688820" cy="3416320"/>
          </a:xfrm>
          <a:prstGeom prst="rect">
            <a:avLst/>
          </a:prstGeom>
          <a:noFill/>
        </p:spPr>
        <p:txBody>
          <a:bodyPr wrap="square">
            <a:spAutoFit/>
          </a:bodyPr>
          <a:lstStyle/>
          <a:p>
            <a:pPr marL="514350" indent="-514350">
              <a:buAutoNum type="alphaLcParenR"/>
            </a:pPr>
            <a:r>
              <a:rPr lang="en-US" sz="2800" dirty="0"/>
              <a:t>You can't double 1nt for penalties: </a:t>
            </a:r>
            <a:r>
              <a:rPr lang="en-US" sz="1600" dirty="0"/>
              <a:t>This isn’t a great loss against a strong NT because most often the opponents have a way to deal with it and can often escape but is bad against a weak NT where doubling for penalties is crucial. </a:t>
            </a:r>
            <a:endParaRPr lang="en-US" sz="2000" dirty="0"/>
          </a:p>
          <a:p>
            <a:pPr marL="457200" indent="-457200">
              <a:buAutoNum type="alphaLcParenR"/>
            </a:pPr>
            <a:r>
              <a:rPr lang="en-US" sz="2800" dirty="0"/>
              <a:t>I hate not knowing what the shape is (which is the longer suit), are we missing a 5-3 fit in </a:t>
            </a:r>
            <a:r>
              <a:rPr lang="en-US" sz="2800" dirty="0" err="1"/>
              <a:t>favour</a:t>
            </a:r>
            <a:r>
              <a:rPr lang="en-US" sz="2800" dirty="0"/>
              <a:t> of a 4-3 fit?</a:t>
            </a:r>
          </a:p>
          <a:p>
            <a:pPr marL="457200" indent="-457200">
              <a:buAutoNum type="alphaLcParenR"/>
            </a:pPr>
            <a:r>
              <a:rPr lang="en-US" sz="2800" dirty="0"/>
              <a:t>I dislike the fact that the Major is often concealed especially in duplicate bridge. </a:t>
            </a:r>
            <a:endParaRPr lang="en-ZA" sz="2800" dirty="0"/>
          </a:p>
        </p:txBody>
      </p:sp>
      <p:pic>
        <p:nvPicPr>
          <p:cNvPr id="6" name="Picture 5">
            <a:extLst>
              <a:ext uri="{FF2B5EF4-FFF2-40B4-BE49-F238E27FC236}">
                <a16:creationId xmlns:a16="http://schemas.microsoft.com/office/drawing/2014/main" id="{25F03BFE-6C6C-4684-B5C6-7538AFFB2441}"/>
              </a:ext>
            </a:extLst>
          </p:cNvPr>
          <p:cNvPicPr>
            <a:picLocks noChangeAspect="1"/>
          </p:cNvPicPr>
          <p:nvPr/>
        </p:nvPicPr>
        <p:blipFill rotWithShape="1">
          <a:blip r:embed="rId4">
            <a:alphaModFix amt="70000"/>
          </a:blip>
          <a:srcRect l="50000" t="24722" r="32031" b="65278"/>
          <a:stretch/>
        </p:blipFill>
        <p:spPr>
          <a:xfrm>
            <a:off x="6724650" y="5889624"/>
            <a:ext cx="2190750" cy="685800"/>
          </a:xfrm>
          <a:prstGeom prst="rect">
            <a:avLst/>
          </a:prstGeom>
        </p:spPr>
      </p:pic>
    </p:spTree>
    <p:extLst>
      <p:ext uri="{BB962C8B-B14F-4D97-AF65-F5344CB8AC3E}">
        <p14:creationId xmlns:p14="http://schemas.microsoft.com/office/powerpoint/2010/main" val="3010978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0" y="0"/>
            <a:ext cx="4333875" cy="6569476"/>
          </a:xfrm>
        </p:spPr>
        <p:txBody>
          <a:bodyPr vert="horz" lIns="91440" tIns="45720" rIns="91440" bIns="45720" rtlCol="0" anchor="t">
            <a:normAutofit fontScale="90000"/>
          </a:bodyPr>
          <a:lstStyle/>
          <a:p>
            <a:r>
              <a:rPr lang="en-US" sz="3100" kern="1200">
                <a:solidFill>
                  <a:schemeClr val="bg1"/>
                </a:solidFill>
                <a:latin typeface="+mj-lt"/>
                <a:ea typeface="+mj-ea"/>
                <a:cs typeface="+mj-cs"/>
              </a:rPr>
              <a:t>Cappelletti</a:t>
            </a:r>
            <a:br>
              <a:rPr lang="en-US" sz="1600" kern="1200">
                <a:solidFill>
                  <a:schemeClr val="bg1"/>
                </a:solidFill>
                <a:latin typeface="+mj-lt"/>
                <a:ea typeface="+mj-ea"/>
                <a:cs typeface="+mj-cs"/>
              </a:rPr>
            </a:br>
            <a:br>
              <a:rPr lang="en-US" sz="1600" kern="1200">
                <a:solidFill>
                  <a:schemeClr val="bg1"/>
                </a:solidFill>
                <a:latin typeface="+mj-lt"/>
                <a:ea typeface="+mj-ea"/>
                <a:cs typeface="+mj-cs"/>
              </a:rPr>
            </a:br>
            <a:r>
              <a:rPr lang="en-US" sz="2800" b="1" kern="1200">
                <a:solidFill>
                  <a:schemeClr val="bg1"/>
                </a:solidFill>
                <a:latin typeface="+mj-lt"/>
                <a:ea typeface="+mj-ea"/>
                <a:cs typeface="+mj-cs"/>
              </a:rPr>
              <a:t>System</a:t>
            </a:r>
            <a:br>
              <a:rPr lang="en-US" sz="2800" b="1" kern="1200">
                <a:solidFill>
                  <a:schemeClr val="bg1"/>
                </a:solidFill>
                <a:latin typeface="+mj-lt"/>
                <a:ea typeface="+mj-ea"/>
                <a:cs typeface="+mj-cs"/>
              </a:rPr>
            </a:br>
            <a:br>
              <a:rPr lang="en-US" sz="2800" b="1" kern="1200">
                <a:solidFill>
                  <a:schemeClr val="bg1"/>
                </a:solidFill>
                <a:latin typeface="+mj-lt"/>
                <a:ea typeface="+mj-ea"/>
                <a:cs typeface="+mj-cs"/>
              </a:rPr>
            </a:br>
            <a:r>
              <a:rPr lang="en-US" sz="3100" b="1" kern="1200">
                <a:solidFill>
                  <a:schemeClr val="bg1"/>
                </a:solidFill>
                <a:latin typeface="+mj-lt"/>
                <a:ea typeface="+mj-ea"/>
                <a:cs typeface="+mj-cs"/>
              </a:rPr>
              <a:t>Double </a:t>
            </a:r>
            <a:r>
              <a:rPr lang="en-US" sz="2400" kern="1200">
                <a:solidFill>
                  <a:schemeClr val="bg1"/>
                </a:solidFill>
                <a:latin typeface="+mj-lt"/>
                <a:ea typeface="+mj-ea"/>
                <a:cs typeface="+mj-cs"/>
              </a:rPr>
              <a:t>= </a:t>
            </a:r>
            <a:r>
              <a:rPr lang="en-US" sz="2400">
                <a:solidFill>
                  <a:schemeClr val="bg1"/>
                </a:solidFill>
              </a:rPr>
              <a:t>penalties</a:t>
            </a:r>
            <a:br>
              <a:rPr lang="en-US" sz="2400" kern="1200">
                <a:solidFill>
                  <a:schemeClr val="bg1"/>
                </a:solidFill>
                <a:latin typeface="+mj-lt"/>
                <a:ea typeface="+mj-ea"/>
                <a:cs typeface="+mj-cs"/>
              </a:rPr>
            </a:br>
            <a:r>
              <a:rPr lang="en-US" sz="3100" b="1" kern="1200">
                <a:solidFill>
                  <a:schemeClr val="bg1"/>
                </a:solidFill>
                <a:latin typeface="+mj-lt"/>
                <a:ea typeface="+mj-ea"/>
                <a:cs typeface="+mj-cs"/>
              </a:rPr>
              <a:t>2c</a:t>
            </a:r>
            <a:r>
              <a:rPr lang="en-US" sz="3100" kern="1200">
                <a:solidFill>
                  <a:schemeClr val="bg1"/>
                </a:solidFill>
                <a:latin typeface="+mj-lt"/>
                <a:ea typeface="+mj-ea"/>
                <a:cs typeface="+mj-cs"/>
              </a:rPr>
              <a:t> </a:t>
            </a:r>
            <a:r>
              <a:rPr lang="en-US" sz="2400" kern="1200">
                <a:solidFill>
                  <a:schemeClr val="bg1"/>
                </a:solidFill>
                <a:latin typeface="+mj-lt"/>
                <a:ea typeface="+mj-ea"/>
                <a:cs typeface="+mj-cs"/>
              </a:rPr>
              <a:t>= a one suiter hand (minor or major) – advancer bids 2d and the over-caller corrects to the suit</a:t>
            </a:r>
            <a:br>
              <a:rPr lang="en-US" sz="2400" kern="1200">
                <a:solidFill>
                  <a:schemeClr val="bg1"/>
                </a:solidFill>
                <a:latin typeface="+mj-lt"/>
                <a:ea typeface="+mj-ea"/>
                <a:cs typeface="+mj-cs"/>
              </a:rPr>
            </a:br>
            <a:r>
              <a:rPr lang="en-US" sz="3100" b="1" kern="1200">
                <a:solidFill>
                  <a:schemeClr val="bg1"/>
                </a:solidFill>
                <a:latin typeface="+mj-lt"/>
                <a:ea typeface="+mj-ea"/>
                <a:cs typeface="+mj-cs"/>
              </a:rPr>
              <a:t>2d </a:t>
            </a:r>
            <a:r>
              <a:rPr lang="en-US" sz="2400" kern="1200">
                <a:solidFill>
                  <a:schemeClr val="bg1"/>
                </a:solidFill>
                <a:latin typeface="+mj-lt"/>
                <a:ea typeface="+mj-ea"/>
                <a:cs typeface="+mj-cs"/>
              </a:rPr>
              <a:t>= both Majors 5/5 or 4/5 – partner must pick their best Major </a:t>
            </a:r>
            <a:br>
              <a:rPr lang="en-US" sz="2400" kern="1200">
                <a:solidFill>
                  <a:schemeClr val="bg1"/>
                </a:solidFill>
                <a:latin typeface="+mj-lt"/>
                <a:ea typeface="+mj-ea"/>
                <a:cs typeface="+mj-cs"/>
              </a:rPr>
            </a:br>
            <a:r>
              <a:rPr lang="en-US" sz="3100" b="1" kern="1200">
                <a:solidFill>
                  <a:schemeClr val="bg1"/>
                </a:solidFill>
                <a:latin typeface="+mj-lt"/>
                <a:ea typeface="+mj-ea"/>
                <a:cs typeface="+mj-cs"/>
              </a:rPr>
              <a:t>2h </a:t>
            </a:r>
            <a:r>
              <a:rPr lang="en-US" sz="2400" kern="1200">
                <a:solidFill>
                  <a:schemeClr val="bg1"/>
                </a:solidFill>
                <a:latin typeface="+mj-lt"/>
                <a:ea typeface="+mj-ea"/>
                <a:cs typeface="+mj-cs"/>
              </a:rPr>
              <a:t>= hearts and an unspecified minor 5/5 or 5/4 - advancer passes or bid 2nt asking for the minor</a:t>
            </a:r>
            <a:br>
              <a:rPr lang="en-US" sz="2400" kern="1200">
                <a:solidFill>
                  <a:schemeClr val="bg1"/>
                </a:solidFill>
                <a:latin typeface="+mj-lt"/>
                <a:ea typeface="+mj-ea"/>
                <a:cs typeface="+mj-cs"/>
              </a:rPr>
            </a:br>
            <a:r>
              <a:rPr lang="en-US" sz="3100" b="1" kern="1200">
                <a:solidFill>
                  <a:schemeClr val="bg1"/>
                </a:solidFill>
                <a:latin typeface="+mj-lt"/>
                <a:ea typeface="+mj-ea"/>
                <a:cs typeface="+mj-cs"/>
              </a:rPr>
              <a:t>2s</a:t>
            </a:r>
            <a:r>
              <a:rPr lang="en-US" sz="2400" kern="1200">
                <a:solidFill>
                  <a:schemeClr val="bg1"/>
                </a:solidFill>
                <a:latin typeface="+mj-lt"/>
                <a:ea typeface="+mj-ea"/>
                <a:cs typeface="+mj-cs"/>
              </a:rPr>
              <a:t> = spades and unspecified minor 5/5 or 5/4 - advancer passes or bid 2nt asking for the minor</a:t>
            </a:r>
            <a:br>
              <a:rPr lang="en-US" sz="2400" kern="1200">
                <a:solidFill>
                  <a:schemeClr val="bg1"/>
                </a:solidFill>
                <a:latin typeface="+mj-lt"/>
                <a:ea typeface="+mj-ea"/>
                <a:cs typeface="+mj-cs"/>
              </a:rPr>
            </a:br>
            <a:r>
              <a:rPr lang="en-US" sz="3100" b="1" kern="1200">
                <a:solidFill>
                  <a:schemeClr val="bg1"/>
                </a:solidFill>
                <a:latin typeface="+mj-lt"/>
                <a:ea typeface="+mj-ea"/>
                <a:cs typeface="+mj-cs"/>
              </a:rPr>
              <a:t>2nt</a:t>
            </a:r>
            <a:r>
              <a:rPr lang="en-US" sz="2400" kern="1200">
                <a:solidFill>
                  <a:schemeClr val="bg1"/>
                </a:solidFill>
                <a:latin typeface="+mj-lt"/>
                <a:ea typeface="+mj-ea"/>
                <a:cs typeface="+mj-cs"/>
              </a:rPr>
              <a:t> = both minors 5/5 – advancer chooses a minor or bids a 6card Major at the 3 level</a:t>
            </a:r>
            <a:endParaRPr lang="en-US" sz="2800" kern="1200" dirty="0">
              <a:solidFill>
                <a:schemeClr val="bg1"/>
              </a:solidFill>
              <a:latin typeface="+mj-lt"/>
              <a:ea typeface="+mj-ea"/>
              <a:cs typeface="+mj-cs"/>
            </a:endParaRPr>
          </a:p>
        </p:txBody>
      </p:sp>
      <p:pic>
        <p:nvPicPr>
          <p:cNvPr id="5" name="Picture 4">
            <a:extLst>
              <a:ext uri="{FF2B5EF4-FFF2-40B4-BE49-F238E27FC236}">
                <a16:creationId xmlns:a16="http://schemas.microsoft.com/office/drawing/2014/main" id="{C305BB73-7947-42D8-968A-B654E9544E31}"/>
              </a:ext>
            </a:extLst>
          </p:cNvPr>
          <p:cNvPicPr>
            <a:picLocks noChangeAspect="1"/>
          </p:cNvPicPr>
          <p:nvPr/>
        </p:nvPicPr>
        <p:blipFill rotWithShape="1">
          <a:blip r:embed="rId2"/>
          <a:srcRect l="39518" t="30556" r="50000" b="56805"/>
          <a:stretch/>
        </p:blipFill>
        <p:spPr>
          <a:xfrm>
            <a:off x="5361835" y="417998"/>
            <a:ext cx="2515340" cy="1706019"/>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4E058A1F-E33B-44A1-887F-DE3E82B82FB5}"/>
              </a:ext>
            </a:extLst>
          </p:cNvPr>
          <p:cNvPicPr>
            <a:picLocks noChangeAspect="1"/>
          </p:cNvPicPr>
          <p:nvPr/>
        </p:nvPicPr>
        <p:blipFill rotWithShape="1">
          <a:blip r:embed="rId3"/>
          <a:srcRect l="29375" t="45556" r="62311" b="44028"/>
          <a:stretch/>
        </p:blipFill>
        <p:spPr>
          <a:xfrm>
            <a:off x="9007796" y="2702055"/>
            <a:ext cx="2258534" cy="1591620"/>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D193CFE4-A49D-4199-BE16-1ACAE543A207}"/>
              </a:ext>
            </a:extLst>
          </p:cNvPr>
          <p:cNvPicPr>
            <a:picLocks noChangeAspect="1"/>
          </p:cNvPicPr>
          <p:nvPr/>
        </p:nvPicPr>
        <p:blipFill rotWithShape="1">
          <a:blip r:embed="rId4"/>
          <a:srcRect l="19404" t="32964" r="71797" b="56945"/>
          <a:stretch/>
        </p:blipFill>
        <p:spPr>
          <a:xfrm>
            <a:off x="5361835" y="2702055"/>
            <a:ext cx="2515340" cy="162263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EBED9BF-59C9-4320-A922-849D46D11337}"/>
              </a:ext>
            </a:extLst>
          </p:cNvPr>
          <p:cNvPicPr>
            <a:picLocks noChangeAspect="1"/>
          </p:cNvPicPr>
          <p:nvPr/>
        </p:nvPicPr>
        <p:blipFill rotWithShape="1">
          <a:blip r:embed="rId4"/>
          <a:srcRect l="39765" t="32964" r="52344" b="56945"/>
          <a:stretch/>
        </p:blipFill>
        <p:spPr>
          <a:xfrm>
            <a:off x="8991510" y="398210"/>
            <a:ext cx="2258534" cy="1624619"/>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8D8A66B4-BBFF-46CF-B39F-84738C7E78B2}"/>
              </a:ext>
            </a:extLst>
          </p:cNvPr>
          <p:cNvPicPr>
            <a:picLocks noChangeAspect="1"/>
          </p:cNvPicPr>
          <p:nvPr/>
        </p:nvPicPr>
        <p:blipFill rotWithShape="1">
          <a:blip r:embed="rId5"/>
          <a:srcRect l="29609" t="45556" r="62354" b="43611"/>
          <a:stretch/>
        </p:blipFill>
        <p:spPr>
          <a:xfrm>
            <a:off x="7346802" y="4972901"/>
            <a:ext cx="2041637" cy="1547948"/>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BEB0A0FD-D759-4A32-B2F9-3BDDFD03A7D7}"/>
              </a:ext>
            </a:extLst>
          </p:cNvPr>
          <p:cNvPicPr>
            <a:picLocks noChangeAspect="1"/>
          </p:cNvPicPr>
          <p:nvPr/>
        </p:nvPicPr>
        <p:blipFill rotWithShape="1">
          <a:blip r:embed="rId6">
            <a:alphaModFix amt="50000"/>
          </a:blip>
          <a:srcRect l="23593" t="38761" r="24219" b="18471"/>
          <a:stretch/>
        </p:blipFill>
        <p:spPr>
          <a:xfrm>
            <a:off x="9957864" y="5746875"/>
            <a:ext cx="2234136" cy="1029878"/>
          </a:xfrm>
          <a:prstGeom prst="rect">
            <a:avLst/>
          </a:prstGeom>
        </p:spPr>
      </p:pic>
      <p:pic>
        <p:nvPicPr>
          <p:cNvPr id="20" name="Picture 19">
            <a:extLst>
              <a:ext uri="{FF2B5EF4-FFF2-40B4-BE49-F238E27FC236}">
                <a16:creationId xmlns:a16="http://schemas.microsoft.com/office/drawing/2014/main" id="{ED65A1C9-58D9-41DD-9FD6-6201961F3856}"/>
              </a:ext>
            </a:extLst>
          </p:cNvPr>
          <p:cNvPicPr>
            <a:picLocks noChangeAspect="1"/>
          </p:cNvPicPr>
          <p:nvPr/>
        </p:nvPicPr>
        <p:blipFill rotWithShape="1">
          <a:blip r:embed="rId7">
            <a:alphaModFix amt="70000"/>
          </a:blip>
          <a:srcRect l="50000" t="24722" r="32031" b="65278"/>
          <a:stretch/>
        </p:blipFill>
        <p:spPr>
          <a:xfrm>
            <a:off x="4838076" y="5835049"/>
            <a:ext cx="2190750" cy="685800"/>
          </a:xfrm>
          <a:prstGeom prst="rect">
            <a:avLst/>
          </a:prstGeom>
        </p:spPr>
      </p:pic>
    </p:spTree>
    <p:extLst>
      <p:ext uri="{BB962C8B-B14F-4D97-AF65-F5344CB8AC3E}">
        <p14:creationId xmlns:p14="http://schemas.microsoft.com/office/powerpoint/2010/main" val="302377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mt="85000"/>
          </a:blip>
          <a:srcRect l="23593" t="38761" r="24219" b="18471"/>
          <a:stretch/>
        </p:blipFill>
        <p:spPr>
          <a:xfrm>
            <a:off x="8751632" y="5889624"/>
            <a:ext cx="3162201" cy="772358"/>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Advantages of Cappelletti</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4944862" y="2026281"/>
            <a:ext cx="6688820" cy="2677656"/>
          </a:xfrm>
          <a:prstGeom prst="rect">
            <a:avLst/>
          </a:prstGeom>
          <a:noFill/>
        </p:spPr>
        <p:txBody>
          <a:bodyPr wrap="square">
            <a:spAutoFit/>
          </a:bodyPr>
          <a:lstStyle/>
          <a:p>
            <a:pPr marL="514350" indent="-514350">
              <a:buAutoNum type="alphaLcParenR"/>
            </a:pPr>
            <a:r>
              <a:rPr lang="en-ZA" sz="2800" dirty="0"/>
              <a:t>You can double for penalties</a:t>
            </a:r>
          </a:p>
          <a:p>
            <a:pPr marL="514350" indent="-514350">
              <a:buAutoNum type="alphaLcParenR"/>
            </a:pPr>
            <a:r>
              <a:rPr lang="en-ZA" sz="2800" dirty="0"/>
              <a:t>You can show all hand types</a:t>
            </a:r>
          </a:p>
          <a:p>
            <a:pPr marL="514350" indent="-514350">
              <a:buAutoNum type="alphaLcParenR"/>
            </a:pPr>
            <a:r>
              <a:rPr lang="en-ZA" sz="2800" dirty="0"/>
              <a:t>You can show the 5 card Major and partner will be able to make a reasonable choice about the Major</a:t>
            </a:r>
          </a:p>
          <a:p>
            <a:endParaRPr lang="en-ZA" sz="2800" dirty="0"/>
          </a:p>
        </p:txBody>
      </p:sp>
      <p:pic>
        <p:nvPicPr>
          <p:cNvPr id="6" name="Picture 5">
            <a:extLst>
              <a:ext uri="{FF2B5EF4-FFF2-40B4-BE49-F238E27FC236}">
                <a16:creationId xmlns:a16="http://schemas.microsoft.com/office/drawing/2014/main" id="{0723B78F-64C9-400D-BDE5-69726A423BAE}"/>
              </a:ext>
            </a:extLst>
          </p:cNvPr>
          <p:cNvPicPr>
            <a:picLocks noChangeAspect="1"/>
          </p:cNvPicPr>
          <p:nvPr/>
        </p:nvPicPr>
        <p:blipFill rotWithShape="1">
          <a:blip r:embed="rId4">
            <a:alphaModFix amt="70000"/>
          </a:blip>
          <a:srcRect l="50000" t="24722" r="32031" b="65278"/>
          <a:stretch/>
        </p:blipFill>
        <p:spPr>
          <a:xfrm>
            <a:off x="6560882" y="5839522"/>
            <a:ext cx="2190750" cy="685800"/>
          </a:xfrm>
          <a:prstGeom prst="rect">
            <a:avLst/>
          </a:prstGeom>
        </p:spPr>
      </p:pic>
    </p:spTree>
    <p:extLst>
      <p:ext uri="{BB962C8B-B14F-4D97-AF65-F5344CB8AC3E}">
        <p14:creationId xmlns:p14="http://schemas.microsoft.com/office/powerpoint/2010/main" val="209072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mt="85000"/>
          </a:blip>
          <a:srcRect l="23593" t="38761" r="24219" b="18471"/>
          <a:stretch/>
        </p:blipFill>
        <p:spPr>
          <a:xfrm>
            <a:off x="8751632" y="5889624"/>
            <a:ext cx="3162201" cy="772358"/>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Disadvantages of Cappelletti</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4944862" y="2026281"/>
            <a:ext cx="6688820" cy="4216539"/>
          </a:xfrm>
          <a:prstGeom prst="rect">
            <a:avLst/>
          </a:prstGeom>
          <a:noFill/>
        </p:spPr>
        <p:txBody>
          <a:bodyPr wrap="square">
            <a:spAutoFit/>
          </a:bodyPr>
          <a:lstStyle/>
          <a:p>
            <a:pPr marL="514350" indent="-514350">
              <a:buAutoNum type="alphaLcParenR"/>
            </a:pPr>
            <a:r>
              <a:rPr lang="en-US" sz="2400" dirty="0"/>
              <a:t>You always have to choose which of the majors to play in without being sure which of them is longer, if you have 3-3 you are forced to guess what to bid. </a:t>
            </a:r>
          </a:p>
          <a:p>
            <a:pPr marL="514350" indent="-514350">
              <a:buAutoNum type="alphaLcParenR"/>
            </a:pPr>
            <a:r>
              <a:rPr lang="en-US" sz="2400" dirty="0"/>
              <a:t>After a 2h/2s overcall, if you want to play in the minor, it will be at the 3 level.</a:t>
            </a:r>
          </a:p>
          <a:p>
            <a:pPr marL="514350" indent="-514350">
              <a:buAutoNum type="alphaLcParenR"/>
            </a:pPr>
            <a:r>
              <a:rPr lang="en-US" sz="2400" dirty="0"/>
              <a:t>You must wait to show your one suiter. Your partner must respond first for you to be able to tell what it is, and the auction may run away before you have a chance</a:t>
            </a:r>
          </a:p>
          <a:p>
            <a:pPr marL="514350" indent="-514350">
              <a:buAutoNum type="alphaLcParenR"/>
            </a:pPr>
            <a:endParaRPr lang="en-ZA" sz="2800" dirty="0"/>
          </a:p>
        </p:txBody>
      </p:sp>
      <p:pic>
        <p:nvPicPr>
          <p:cNvPr id="6" name="Picture 5">
            <a:extLst>
              <a:ext uri="{FF2B5EF4-FFF2-40B4-BE49-F238E27FC236}">
                <a16:creationId xmlns:a16="http://schemas.microsoft.com/office/drawing/2014/main" id="{8379AE3F-54C7-40DB-8F48-90901157F9A9}"/>
              </a:ext>
            </a:extLst>
          </p:cNvPr>
          <p:cNvPicPr>
            <a:picLocks noChangeAspect="1"/>
          </p:cNvPicPr>
          <p:nvPr/>
        </p:nvPicPr>
        <p:blipFill rotWithShape="1">
          <a:blip r:embed="rId4">
            <a:alphaModFix amt="70000"/>
          </a:blip>
          <a:srcRect l="50000" t="24722" r="32031" b="65278"/>
          <a:stretch/>
        </p:blipFill>
        <p:spPr>
          <a:xfrm>
            <a:off x="6819900" y="5889624"/>
            <a:ext cx="2190750" cy="685800"/>
          </a:xfrm>
          <a:prstGeom prst="rect">
            <a:avLst/>
          </a:prstGeom>
        </p:spPr>
      </p:pic>
    </p:spTree>
    <p:extLst>
      <p:ext uri="{BB962C8B-B14F-4D97-AF65-F5344CB8AC3E}">
        <p14:creationId xmlns:p14="http://schemas.microsoft.com/office/powerpoint/2010/main" val="355012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0" y="0"/>
            <a:ext cx="4333875" cy="6569476"/>
          </a:xfrm>
        </p:spPr>
        <p:txBody>
          <a:bodyPr vert="horz" lIns="91440" tIns="45720" rIns="91440" bIns="45720" rtlCol="0" anchor="t">
            <a:normAutofit fontScale="90000"/>
          </a:bodyPr>
          <a:lstStyle/>
          <a:p>
            <a:r>
              <a:rPr lang="en-US" sz="3100" kern="1200" dirty="0">
                <a:solidFill>
                  <a:schemeClr val="bg1"/>
                </a:solidFill>
                <a:latin typeface="+mj-lt"/>
                <a:ea typeface="+mj-ea"/>
                <a:cs typeface="+mj-cs"/>
              </a:rPr>
              <a:t>Multi- Landy (Woolsey)</a:t>
            </a:r>
            <a:br>
              <a:rPr lang="en-US" sz="1600" kern="1200" dirty="0">
                <a:solidFill>
                  <a:schemeClr val="bg1"/>
                </a:solidFill>
                <a:latin typeface="+mj-lt"/>
                <a:ea typeface="+mj-ea"/>
                <a:cs typeface="+mj-cs"/>
              </a:rPr>
            </a:br>
            <a:br>
              <a:rPr lang="en-US" sz="1600" kern="1200" dirty="0">
                <a:solidFill>
                  <a:schemeClr val="bg1"/>
                </a:solidFill>
                <a:latin typeface="+mj-lt"/>
                <a:ea typeface="+mj-ea"/>
                <a:cs typeface="+mj-cs"/>
              </a:rPr>
            </a:br>
            <a:r>
              <a:rPr lang="en-US" sz="1600" kern="1200" dirty="0">
                <a:solidFill>
                  <a:schemeClr val="bg1"/>
                </a:solidFill>
                <a:latin typeface="+mj-lt"/>
                <a:ea typeface="+mj-ea"/>
                <a:cs typeface="+mj-cs"/>
              </a:rPr>
              <a:t>In South Africa (and South Africa alone) this system is referred to as Hamilton. Hamilton is actually the same as Cappelletti and was developed by both men at a similar time. Your South African opponents will probably tell you they are playing Hamilton when they are playing Multi Landy, so be aware of this. </a:t>
            </a:r>
            <a:br>
              <a:rPr lang="en-US" sz="1600" kern="1200" dirty="0">
                <a:solidFill>
                  <a:schemeClr val="bg1"/>
                </a:solidFill>
                <a:latin typeface="+mj-lt"/>
                <a:ea typeface="+mj-ea"/>
                <a:cs typeface="+mj-cs"/>
              </a:rPr>
            </a:br>
            <a:br>
              <a:rPr lang="en-US" sz="1600" kern="1200" dirty="0">
                <a:solidFill>
                  <a:schemeClr val="bg1"/>
                </a:solidFill>
                <a:latin typeface="+mj-lt"/>
                <a:ea typeface="+mj-ea"/>
                <a:cs typeface="+mj-cs"/>
              </a:rPr>
            </a:br>
            <a:r>
              <a:rPr lang="en-US" sz="2400" b="1" kern="1200" dirty="0">
                <a:solidFill>
                  <a:schemeClr val="bg1"/>
                </a:solidFill>
                <a:latin typeface="+mj-lt"/>
                <a:ea typeface="+mj-ea"/>
                <a:cs typeface="+mj-cs"/>
              </a:rPr>
              <a:t>Double</a:t>
            </a:r>
            <a:r>
              <a:rPr lang="en-US" sz="2400" kern="1200" dirty="0">
                <a:solidFill>
                  <a:schemeClr val="bg1"/>
                </a:solidFill>
                <a:latin typeface="+mj-lt"/>
                <a:ea typeface="+mj-ea"/>
                <a:cs typeface="+mj-cs"/>
              </a:rPr>
              <a:t> = 5+ in a minor and 4 card Major</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2c </a:t>
            </a:r>
            <a:r>
              <a:rPr lang="en-US" sz="2400" kern="1200" dirty="0">
                <a:solidFill>
                  <a:schemeClr val="bg1"/>
                </a:solidFill>
                <a:latin typeface="+mj-lt"/>
                <a:ea typeface="+mj-ea"/>
                <a:cs typeface="+mj-cs"/>
              </a:rPr>
              <a:t>= both Majors (5/5 or 5/4)</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2d</a:t>
            </a:r>
            <a:r>
              <a:rPr lang="en-US" sz="2400" kern="1200" dirty="0">
                <a:solidFill>
                  <a:schemeClr val="bg1"/>
                </a:solidFill>
                <a:latin typeface="+mj-lt"/>
                <a:ea typeface="+mj-ea"/>
                <a:cs typeface="+mj-cs"/>
              </a:rPr>
              <a:t> = an unspecified single suited Major</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2h </a:t>
            </a:r>
            <a:r>
              <a:rPr lang="en-US" sz="2400" kern="1200" dirty="0">
                <a:solidFill>
                  <a:schemeClr val="bg1"/>
                </a:solidFill>
                <a:latin typeface="+mj-lt"/>
                <a:ea typeface="+mj-ea"/>
                <a:cs typeface="+mj-cs"/>
              </a:rPr>
              <a:t>= 5h and 4+ unspecified minor</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2s </a:t>
            </a:r>
            <a:r>
              <a:rPr lang="en-US" sz="2400" kern="1200" dirty="0">
                <a:solidFill>
                  <a:schemeClr val="bg1"/>
                </a:solidFill>
                <a:latin typeface="+mj-lt"/>
                <a:ea typeface="+mj-ea"/>
                <a:cs typeface="+mj-cs"/>
              </a:rPr>
              <a:t>= 5s and 4+ unspecified minor</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2nt </a:t>
            </a:r>
            <a:r>
              <a:rPr lang="en-US" sz="2400" kern="1200" dirty="0">
                <a:solidFill>
                  <a:schemeClr val="bg1"/>
                </a:solidFill>
                <a:latin typeface="+mj-lt"/>
                <a:ea typeface="+mj-ea"/>
                <a:cs typeface="+mj-cs"/>
              </a:rPr>
              <a:t>= 5/5 in the minors</a:t>
            </a:r>
          </a:p>
        </p:txBody>
      </p:sp>
      <p:pic>
        <p:nvPicPr>
          <p:cNvPr id="5" name="Picture 4">
            <a:extLst>
              <a:ext uri="{FF2B5EF4-FFF2-40B4-BE49-F238E27FC236}">
                <a16:creationId xmlns:a16="http://schemas.microsoft.com/office/drawing/2014/main" id="{C305BB73-7947-42D8-968A-B654E9544E31}"/>
              </a:ext>
            </a:extLst>
          </p:cNvPr>
          <p:cNvPicPr>
            <a:picLocks noChangeAspect="1"/>
          </p:cNvPicPr>
          <p:nvPr/>
        </p:nvPicPr>
        <p:blipFill rotWithShape="1">
          <a:blip r:embed="rId2"/>
          <a:srcRect l="39518" t="30556" r="50000" b="56805"/>
          <a:stretch/>
        </p:blipFill>
        <p:spPr>
          <a:xfrm>
            <a:off x="5632260" y="2686549"/>
            <a:ext cx="2346671" cy="159162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4E058A1F-E33B-44A1-887F-DE3E82B82FB5}"/>
              </a:ext>
            </a:extLst>
          </p:cNvPr>
          <p:cNvPicPr>
            <a:picLocks noChangeAspect="1"/>
          </p:cNvPicPr>
          <p:nvPr/>
        </p:nvPicPr>
        <p:blipFill rotWithShape="1">
          <a:blip r:embed="rId3"/>
          <a:srcRect l="29375" t="45556" r="62311" b="44028"/>
          <a:stretch/>
        </p:blipFill>
        <p:spPr>
          <a:xfrm>
            <a:off x="5632261" y="4890416"/>
            <a:ext cx="2258534" cy="1591620"/>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D193CFE4-A49D-4199-BE16-1ACAE543A207}"/>
              </a:ext>
            </a:extLst>
          </p:cNvPr>
          <p:cNvPicPr>
            <a:picLocks noChangeAspect="1"/>
          </p:cNvPicPr>
          <p:nvPr/>
        </p:nvPicPr>
        <p:blipFill rotWithShape="1">
          <a:blip r:embed="rId4"/>
          <a:srcRect l="19404" t="32964" r="71797" b="56945"/>
          <a:stretch/>
        </p:blipFill>
        <p:spPr>
          <a:xfrm>
            <a:off x="9046068" y="2686549"/>
            <a:ext cx="2515340" cy="162263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EBED9BF-59C9-4320-A922-849D46D11337}"/>
              </a:ext>
            </a:extLst>
          </p:cNvPr>
          <p:cNvPicPr>
            <a:picLocks noChangeAspect="1"/>
          </p:cNvPicPr>
          <p:nvPr/>
        </p:nvPicPr>
        <p:blipFill rotWithShape="1">
          <a:blip r:embed="rId4"/>
          <a:srcRect l="39765" t="32964" r="52344" b="56945"/>
          <a:stretch/>
        </p:blipFill>
        <p:spPr>
          <a:xfrm>
            <a:off x="9072889" y="419636"/>
            <a:ext cx="2258534" cy="1624619"/>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8D8A66B4-BBFF-46CF-B39F-84738C7E78B2}"/>
              </a:ext>
            </a:extLst>
          </p:cNvPr>
          <p:cNvPicPr>
            <a:picLocks noChangeAspect="1"/>
          </p:cNvPicPr>
          <p:nvPr/>
        </p:nvPicPr>
        <p:blipFill rotWithShape="1">
          <a:blip r:embed="rId5"/>
          <a:srcRect l="29609" t="45556" r="62354" b="43611"/>
          <a:stretch/>
        </p:blipFill>
        <p:spPr>
          <a:xfrm>
            <a:off x="9072889" y="4890416"/>
            <a:ext cx="2041637" cy="1547948"/>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6F1832BA-4B03-4DC3-9C88-55C7FB1EC43C}"/>
              </a:ext>
            </a:extLst>
          </p:cNvPr>
          <p:cNvPicPr>
            <a:picLocks noChangeAspect="1"/>
          </p:cNvPicPr>
          <p:nvPr/>
        </p:nvPicPr>
        <p:blipFill rotWithShape="1">
          <a:blip r:embed="rId6"/>
          <a:srcRect l="19609" t="33056" r="71172" b="56944"/>
          <a:stretch/>
        </p:blipFill>
        <p:spPr>
          <a:xfrm>
            <a:off x="5626147" y="429031"/>
            <a:ext cx="2631849" cy="160582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7273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a:bodyPr>
          <a:lstStyle/>
          <a:p>
            <a:r>
              <a:rPr lang="en-GB" altLang="en-US" sz="4000" b="1" dirty="0"/>
              <a:t>Mini-quiz: </a:t>
            </a:r>
            <a:r>
              <a:rPr lang="en-US" sz="4000" b="1" dirty="0"/>
              <a:t>Using Multi-Landy what would you overcall? </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B9E196-F691-4DED-BAF4-D676DC09F45E}"/>
              </a:ext>
            </a:extLst>
          </p:cNvPr>
          <p:cNvPicPr>
            <a:picLocks noChangeAspect="1"/>
          </p:cNvPicPr>
          <p:nvPr/>
        </p:nvPicPr>
        <p:blipFill rotWithShape="1">
          <a:blip r:embed="rId3"/>
          <a:srcRect l="67109" t="52083" r="25000" b="38889"/>
          <a:stretch/>
        </p:blipFill>
        <p:spPr>
          <a:xfrm>
            <a:off x="828018" y="2305165"/>
            <a:ext cx="2234676" cy="1438159"/>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5CC0B569-AB03-46B0-AFA4-44BBD9089E9A}"/>
              </a:ext>
            </a:extLst>
          </p:cNvPr>
          <p:cNvPicPr>
            <a:picLocks noChangeAspect="1"/>
          </p:cNvPicPr>
          <p:nvPr/>
        </p:nvPicPr>
        <p:blipFill rotWithShape="1">
          <a:blip r:embed="rId4"/>
          <a:srcRect l="84922" t="50000" r="7734" b="41944"/>
          <a:stretch/>
        </p:blipFill>
        <p:spPr>
          <a:xfrm>
            <a:off x="3765192" y="2305166"/>
            <a:ext cx="2330808" cy="1438158"/>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85D59918-527A-4645-BC12-C101C8EDC469}"/>
              </a:ext>
            </a:extLst>
          </p:cNvPr>
          <p:cNvPicPr>
            <a:picLocks noChangeAspect="1"/>
          </p:cNvPicPr>
          <p:nvPr/>
        </p:nvPicPr>
        <p:blipFill rotWithShape="1">
          <a:blip r:embed="rId5"/>
          <a:srcRect l="29766" t="20000" r="62890" b="69241"/>
          <a:stretch/>
        </p:blipFill>
        <p:spPr>
          <a:xfrm>
            <a:off x="6948283" y="2305163"/>
            <a:ext cx="1745148" cy="1438157"/>
          </a:xfrm>
          <a:prstGeom prst="rect">
            <a:avLst/>
          </a:prstGeom>
          <a:ln w="2286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E10A4CA2-C02B-4EEB-B6D0-C327E6D017CE}"/>
              </a:ext>
            </a:extLst>
          </p:cNvPr>
          <p:cNvPicPr>
            <a:picLocks noChangeAspect="1"/>
          </p:cNvPicPr>
          <p:nvPr/>
        </p:nvPicPr>
        <p:blipFill rotWithShape="1">
          <a:blip r:embed="rId6"/>
          <a:srcRect l="85079" t="52083" r="6640" b="38473"/>
          <a:stretch/>
        </p:blipFill>
        <p:spPr>
          <a:xfrm>
            <a:off x="9448799" y="2305166"/>
            <a:ext cx="2241830" cy="1438155"/>
          </a:xfrm>
          <a:prstGeom prst="rect">
            <a:avLst/>
          </a:prstGeom>
          <a:ln w="2286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D413F9DC-458C-4186-BD94-24DE16E5C89E}"/>
              </a:ext>
            </a:extLst>
          </p:cNvPr>
          <p:cNvPicPr>
            <a:picLocks noChangeAspect="1"/>
          </p:cNvPicPr>
          <p:nvPr/>
        </p:nvPicPr>
        <p:blipFill rotWithShape="1">
          <a:blip r:embed="rId7">
            <a:alphaModFix amt="70000"/>
          </a:blip>
          <a:srcRect l="23593" t="38761" r="24219" b="18471"/>
          <a:stretch/>
        </p:blipFill>
        <p:spPr>
          <a:xfrm>
            <a:off x="9957864" y="5746875"/>
            <a:ext cx="2234136" cy="1029878"/>
          </a:xfrm>
          <a:prstGeom prst="rect">
            <a:avLst/>
          </a:prstGeom>
        </p:spPr>
      </p:pic>
      <p:pic>
        <p:nvPicPr>
          <p:cNvPr id="18" name="Picture 17">
            <a:extLst>
              <a:ext uri="{FF2B5EF4-FFF2-40B4-BE49-F238E27FC236}">
                <a16:creationId xmlns:a16="http://schemas.microsoft.com/office/drawing/2014/main" id="{0A4199EE-5164-41B9-A656-563896B63182}"/>
              </a:ext>
            </a:extLst>
          </p:cNvPr>
          <p:cNvPicPr>
            <a:picLocks noChangeAspect="1"/>
          </p:cNvPicPr>
          <p:nvPr/>
        </p:nvPicPr>
        <p:blipFill rotWithShape="1">
          <a:blip r:embed="rId8">
            <a:alphaModFix amt="70000"/>
          </a:blip>
          <a:srcRect l="50000" t="24722" r="32031" b="65278"/>
          <a:stretch/>
        </p:blipFill>
        <p:spPr>
          <a:xfrm>
            <a:off x="7429500" y="6056311"/>
            <a:ext cx="2190750" cy="685800"/>
          </a:xfrm>
          <a:prstGeom prst="rect">
            <a:avLst/>
          </a:prstGeom>
        </p:spPr>
      </p:pic>
    </p:spTree>
    <p:extLst>
      <p:ext uri="{BB962C8B-B14F-4D97-AF65-F5344CB8AC3E}">
        <p14:creationId xmlns:p14="http://schemas.microsoft.com/office/powerpoint/2010/main" val="1678893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doubled over opponents 1nt opening bid (showing a 5+ card minor and a 4 card Major).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extLst>
              <p:ext uri="{D42A27DB-BD31-4B8C-83A1-F6EECF244321}">
                <p14:modId xmlns:p14="http://schemas.microsoft.com/office/powerpoint/2010/main" val="1918068659"/>
              </p:ext>
            </p:extLst>
          </p:nvPr>
        </p:nvGraphicFramePr>
        <p:xfrm>
          <a:off x="5631898" y="454660"/>
          <a:ext cx="5477524" cy="5948680"/>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37084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r>
                        <a:rPr lang="en-ZA" dirty="0"/>
                        <a:t>Tolerance for both minors and partner should pass 2♣ if they have long clubs or bid 2♦ if they have long diamonds</a:t>
                      </a:r>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6824305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Tolerance for both majors and partner should bid 2♥ if they have 4 cd♥ and bid 2♠ if they have a 4cd♠ suit</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812472049"/>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6cd ♥ suit and don’t care what your suits are</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29884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6cd ♠ suit and don’t care what your suits are</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bl>
          </a:graphicData>
        </a:graphic>
      </p:graphicFrame>
      <p:pic>
        <p:nvPicPr>
          <p:cNvPr id="10" name="Picture 9">
            <a:extLst>
              <a:ext uri="{FF2B5EF4-FFF2-40B4-BE49-F238E27FC236}">
                <a16:creationId xmlns:a16="http://schemas.microsoft.com/office/drawing/2014/main" id="{BF0C2E1A-1790-4A76-A229-6BECC503C567}"/>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11" name="Picture 10">
            <a:extLst>
              <a:ext uri="{FF2B5EF4-FFF2-40B4-BE49-F238E27FC236}">
                <a16:creationId xmlns:a16="http://schemas.microsoft.com/office/drawing/2014/main" id="{96F25CB8-2506-4B76-9197-3E1EB746A109}"/>
              </a:ext>
            </a:extLst>
          </p:cNvPr>
          <p:cNvPicPr>
            <a:picLocks noChangeAspect="1"/>
          </p:cNvPicPr>
          <p:nvPr/>
        </p:nvPicPr>
        <p:blipFill rotWithShape="1">
          <a:blip r:embed="rId3">
            <a:alphaModFix amt="70000"/>
          </a:blip>
          <a:srcRect l="50000" t="24722" r="32031" b="65278"/>
          <a:stretch/>
        </p:blipFill>
        <p:spPr>
          <a:xfrm>
            <a:off x="2538936" y="6024740"/>
            <a:ext cx="1833039" cy="685800"/>
          </a:xfrm>
          <a:prstGeom prst="rect">
            <a:avLst/>
          </a:prstGeom>
        </p:spPr>
      </p:pic>
    </p:spTree>
    <p:extLst>
      <p:ext uri="{BB962C8B-B14F-4D97-AF65-F5344CB8AC3E}">
        <p14:creationId xmlns:p14="http://schemas.microsoft.com/office/powerpoint/2010/main" val="3412717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clubs</a:t>
            </a:r>
            <a:r>
              <a:rPr lang="en-US" sz="3100" kern="1200" dirty="0">
                <a:solidFill>
                  <a:schemeClr val="bg1"/>
                </a:solidFill>
                <a:latin typeface="+mj-lt"/>
                <a:ea typeface="+mj-ea"/>
                <a:cs typeface="+mj-cs"/>
              </a:rPr>
              <a:t> over opponents 1nt opening bid (5/4 at least in the majors).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extLst>
              <p:ext uri="{D42A27DB-BD31-4B8C-83A1-F6EECF244321}">
                <p14:modId xmlns:p14="http://schemas.microsoft.com/office/powerpoint/2010/main" val="3544159587"/>
              </p:ext>
            </p:extLst>
          </p:nvPr>
        </p:nvGraphicFramePr>
        <p:xfrm>
          <a:off x="5776276" y="2123661"/>
          <a:ext cx="5477524" cy="2839720"/>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37084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r>
                        <a:rPr lang="en-ZA" dirty="0"/>
                        <a:t>I have the same amount of ♥ and ♠ in my hand, please choose the longest one</a:t>
                      </a:r>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6824305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prefer ♥</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29884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prefer ♠</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bl>
          </a:graphicData>
        </a:graphic>
      </p:graphicFrame>
      <p:pic>
        <p:nvPicPr>
          <p:cNvPr id="8" name="Picture 7">
            <a:extLst>
              <a:ext uri="{FF2B5EF4-FFF2-40B4-BE49-F238E27FC236}">
                <a16:creationId xmlns:a16="http://schemas.microsoft.com/office/drawing/2014/main" id="{D7D4CA99-EF3F-4E38-B638-516C89454DD7}"/>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D562BF02-1203-4CD2-979A-1EA20CC6515B}"/>
              </a:ext>
            </a:extLst>
          </p:cNvPr>
          <p:cNvPicPr>
            <a:picLocks noChangeAspect="1"/>
          </p:cNvPicPr>
          <p:nvPr/>
        </p:nvPicPr>
        <p:blipFill rotWithShape="1">
          <a:blip r:embed="rId3">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3674124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diamonds</a:t>
            </a:r>
            <a:r>
              <a:rPr lang="en-US" sz="3100" kern="1200" dirty="0">
                <a:solidFill>
                  <a:schemeClr val="bg1"/>
                </a:solidFill>
                <a:latin typeface="+mj-lt"/>
                <a:ea typeface="+mj-ea"/>
                <a:cs typeface="+mj-cs"/>
              </a:rPr>
              <a:t> over opponents 1nt opening bid (1 long Major at least 6 cards).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extLst>
              <p:ext uri="{D42A27DB-BD31-4B8C-83A1-F6EECF244321}">
                <p14:modId xmlns:p14="http://schemas.microsoft.com/office/powerpoint/2010/main" val="1590739320"/>
              </p:ext>
            </p:extLst>
          </p:nvPr>
        </p:nvGraphicFramePr>
        <p:xfrm>
          <a:off x="5776276" y="2123661"/>
          <a:ext cx="5477524" cy="2748280"/>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37084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Pass if you have ♥ partner or correct to 2♠ if spades was your long suit</a:t>
                      </a:r>
                    </a:p>
                    <a:p>
                      <a:endParaRPr lang="en-ZA" dirty="0"/>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9884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 card ♠ suit and don’t want to play in ♥ if that is your suit</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bl>
          </a:graphicData>
        </a:graphic>
      </p:graphicFrame>
      <p:pic>
        <p:nvPicPr>
          <p:cNvPr id="8" name="Picture 7">
            <a:extLst>
              <a:ext uri="{FF2B5EF4-FFF2-40B4-BE49-F238E27FC236}">
                <a16:creationId xmlns:a16="http://schemas.microsoft.com/office/drawing/2014/main" id="{190D8F39-139B-4D4D-AB25-77B9E5F5EAF4}"/>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74E8E28F-3C9D-4797-A73C-94C7D2FA803C}"/>
              </a:ext>
            </a:extLst>
          </p:cNvPr>
          <p:cNvPicPr>
            <a:picLocks noChangeAspect="1"/>
          </p:cNvPicPr>
          <p:nvPr/>
        </p:nvPicPr>
        <p:blipFill rotWithShape="1">
          <a:blip r:embed="rId3">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728028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mt="50000"/>
          </a:blip>
          <a:srcRect l="23593" t="38761" r="24219" b="18471"/>
          <a:stretch/>
        </p:blipFill>
        <p:spPr>
          <a:xfrm>
            <a:off x="8751632" y="5889624"/>
            <a:ext cx="3162201" cy="772358"/>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Why should you overcall if they open 1NT?</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5503652" y="2026281"/>
            <a:ext cx="6130030" cy="3477875"/>
          </a:xfrm>
          <a:prstGeom prst="rect">
            <a:avLst/>
          </a:prstGeom>
          <a:noFill/>
        </p:spPr>
        <p:txBody>
          <a:bodyPr wrap="square">
            <a:spAutoFit/>
          </a:bodyPr>
          <a:lstStyle/>
          <a:p>
            <a:r>
              <a:rPr lang="en-US" sz="2000" dirty="0"/>
              <a:t>100,000 simulations show that the over caller can successfully compete 30% of the time. Success means a game (6%), a part-score (17%) or a part-score sacrifice (4%). </a:t>
            </a:r>
            <a:br>
              <a:rPr lang="en-US" sz="2000" dirty="0"/>
            </a:br>
            <a:br>
              <a:rPr lang="en-US" sz="2000" dirty="0"/>
            </a:br>
            <a:r>
              <a:rPr lang="en-US" sz="2000" dirty="0"/>
              <a:t>The best defense to a 1NT bid is often to bid. Many partnerships struggle to reach their ideal spot. Overcalling makes the opponents lives slightly more difficult</a:t>
            </a:r>
          </a:p>
          <a:p>
            <a:r>
              <a:rPr lang="en-US" sz="2000" b="1" dirty="0"/>
              <a:t>GOAL- Be aggressive and fight for a part – Score </a:t>
            </a:r>
            <a:r>
              <a:rPr lang="en-US" sz="2000" dirty="0"/>
              <a:t>(especially when they open a strong NT)</a:t>
            </a:r>
            <a:endParaRPr lang="en-ZA" sz="2000" dirty="0"/>
          </a:p>
        </p:txBody>
      </p:sp>
      <p:pic>
        <p:nvPicPr>
          <p:cNvPr id="10" name="Picture 9">
            <a:extLst>
              <a:ext uri="{FF2B5EF4-FFF2-40B4-BE49-F238E27FC236}">
                <a16:creationId xmlns:a16="http://schemas.microsoft.com/office/drawing/2014/main" id="{682353D2-7EE6-4468-9A3C-1398CFB916AD}"/>
              </a:ext>
            </a:extLst>
          </p:cNvPr>
          <p:cNvPicPr>
            <a:picLocks noChangeAspect="1"/>
          </p:cNvPicPr>
          <p:nvPr/>
        </p:nvPicPr>
        <p:blipFill rotWithShape="1">
          <a:blip r:embed="rId4">
            <a:alphaModFix amt="70000"/>
          </a:blip>
          <a:srcRect l="50000" t="24722" r="32031" b="65278"/>
          <a:stretch/>
        </p:blipFill>
        <p:spPr>
          <a:xfrm>
            <a:off x="6560882" y="5889624"/>
            <a:ext cx="2190750" cy="685800"/>
          </a:xfrm>
          <a:prstGeom prst="rect">
            <a:avLst/>
          </a:prstGeom>
        </p:spPr>
      </p:pic>
    </p:spTree>
    <p:extLst>
      <p:ext uri="{BB962C8B-B14F-4D97-AF65-F5344CB8AC3E}">
        <p14:creationId xmlns:p14="http://schemas.microsoft.com/office/powerpoint/2010/main" val="169440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hearts</a:t>
            </a:r>
            <a:r>
              <a:rPr lang="en-US" sz="3100" kern="1200" dirty="0">
                <a:solidFill>
                  <a:schemeClr val="bg1"/>
                </a:solidFill>
                <a:latin typeface="+mj-lt"/>
                <a:ea typeface="+mj-ea"/>
                <a:cs typeface="+mj-cs"/>
              </a:rPr>
              <a:t> over opponents 1nt opening bid (5 card heart suit and 4+ cards in an unspecified minor).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extLst>
              <p:ext uri="{D42A27DB-BD31-4B8C-83A1-F6EECF244321}">
                <p14:modId xmlns:p14="http://schemas.microsoft.com/office/powerpoint/2010/main" val="3131278878"/>
              </p:ext>
            </p:extLst>
          </p:nvPr>
        </p:nvGraphicFramePr>
        <p:xfrm>
          <a:off x="5836036" y="662399"/>
          <a:ext cx="5477524" cy="4779613"/>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403366">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994602">
                <a:tc>
                  <a:txBody>
                    <a:bodyPr/>
                    <a:lstStyle/>
                    <a:p>
                      <a:r>
                        <a:rPr lang="en-ZA" dirty="0"/>
                        <a:t>Pass</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Tolerance for ♥ and happy to play there</a:t>
                      </a:r>
                    </a:p>
                    <a:p>
                      <a:endParaRPr lang="en-ZA" dirty="0"/>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98848936"/>
                  </a:ext>
                </a:extLst>
              </a:tr>
              <a:tr h="1292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 card ♠ suit and don’t want to play in ♥ or your minor suit</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r h="696221">
                <a:tc>
                  <a:txBody>
                    <a:bodyPr/>
                    <a:lstStyle/>
                    <a:p>
                      <a:r>
                        <a:rPr lang="en-ZA" dirty="0"/>
                        <a:t>2nt</a:t>
                      </a:r>
                    </a:p>
                  </a:txBody>
                  <a:tcPr>
                    <a:lnR w="12700" cap="flat" cmpd="sng" algn="ctr">
                      <a:solidFill>
                        <a:schemeClr val="tx2"/>
                      </a:solidFill>
                      <a:prstDash val="solid"/>
                      <a:round/>
                      <a:headEnd type="none" w="med" len="med"/>
                      <a:tailEnd type="none" w="med" len="med"/>
                    </a:lnR>
                  </a:tcPr>
                </a:tc>
                <a:tc>
                  <a:txBody>
                    <a:bodyPr/>
                    <a:lstStyle/>
                    <a:p>
                      <a:r>
                        <a:rPr lang="en-ZA" dirty="0"/>
                        <a:t>Please bid your minor, partner. </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711158490"/>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01301464"/>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136642947"/>
                  </a:ext>
                </a:extLst>
              </a:tr>
            </a:tbl>
          </a:graphicData>
        </a:graphic>
      </p:graphicFrame>
      <p:pic>
        <p:nvPicPr>
          <p:cNvPr id="8" name="Picture 7">
            <a:extLst>
              <a:ext uri="{FF2B5EF4-FFF2-40B4-BE49-F238E27FC236}">
                <a16:creationId xmlns:a16="http://schemas.microsoft.com/office/drawing/2014/main" id="{F2AE6A40-7B19-4A0A-823A-EB4DD8672151}"/>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3492E5A2-FF7F-430F-A8CE-8782FD207467}"/>
              </a:ext>
            </a:extLst>
          </p:cNvPr>
          <p:cNvPicPr>
            <a:picLocks noChangeAspect="1"/>
          </p:cNvPicPr>
          <p:nvPr/>
        </p:nvPicPr>
        <p:blipFill rotWithShape="1">
          <a:blip r:embed="rId3">
            <a:alphaModFix amt="70000"/>
          </a:blip>
          <a:srcRect l="50000" t="24722" r="32031" b="65278"/>
          <a:stretch/>
        </p:blipFill>
        <p:spPr>
          <a:xfrm>
            <a:off x="9496425" y="6024740"/>
            <a:ext cx="2190750" cy="685800"/>
          </a:xfrm>
          <a:prstGeom prst="rect">
            <a:avLst/>
          </a:prstGeom>
        </p:spPr>
      </p:pic>
    </p:spTree>
    <p:extLst>
      <p:ext uri="{BB962C8B-B14F-4D97-AF65-F5344CB8AC3E}">
        <p14:creationId xmlns:p14="http://schemas.microsoft.com/office/powerpoint/2010/main" val="41639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spades</a:t>
            </a:r>
            <a:r>
              <a:rPr lang="en-US" sz="3100" kern="1200" dirty="0">
                <a:solidFill>
                  <a:schemeClr val="bg1"/>
                </a:solidFill>
                <a:latin typeface="+mj-lt"/>
                <a:ea typeface="+mj-ea"/>
                <a:cs typeface="+mj-cs"/>
              </a:rPr>
              <a:t> over opponents 1nt opening bid (5 card </a:t>
            </a:r>
            <a:r>
              <a:rPr lang="en-US" sz="3100" dirty="0">
                <a:solidFill>
                  <a:schemeClr val="bg1"/>
                </a:solidFill>
              </a:rPr>
              <a:t>spade</a:t>
            </a:r>
            <a:r>
              <a:rPr lang="en-US" sz="3100" kern="1200" dirty="0">
                <a:solidFill>
                  <a:schemeClr val="bg1"/>
                </a:solidFill>
                <a:latin typeface="+mj-lt"/>
                <a:ea typeface="+mj-ea"/>
                <a:cs typeface="+mj-cs"/>
              </a:rPr>
              <a:t> suit and 4+ cards in an unspecified minor).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extLst>
              <p:ext uri="{D42A27DB-BD31-4B8C-83A1-F6EECF244321}">
                <p14:modId xmlns:p14="http://schemas.microsoft.com/office/powerpoint/2010/main" val="3811816790"/>
              </p:ext>
            </p:extLst>
          </p:nvPr>
        </p:nvGraphicFramePr>
        <p:xfrm>
          <a:off x="5924812" y="1827814"/>
          <a:ext cx="5477524" cy="3449025"/>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994602">
                <a:tc>
                  <a:txBody>
                    <a:bodyPr/>
                    <a:lstStyle/>
                    <a:p>
                      <a:r>
                        <a:rPr lang="en-ZA" dirty="0"/>
                        <a:t>Pass</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Tolerance for ♠ and happy to play there</a:t>
                      </a:r>
                    </a:p>
                    <a:p>
                      <a:endParaRPr lang="en-ZA" dirty="0"/>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98848936"/>
                  </a:ext>
                </a:extLst>
              </a:tr>
              <a:tr h="696221">
                <a:tc>
                  <a:txBody>
                    <a:bodyPr/>
                    <a:lstStyle/>
                    <a:p>
                      <a:r>
                        <a:rPr lang="en-ZA" dirty="0"/>
                        <a:t>2nt</a:t>
                      </a:r>
                    </a:p>
                  </a:txBody>
                  <a:tcPr>
                    <a:lnR w="12700" cap="flat" cmpd="sng" algn="ctr">
                      <a:solidFill>
                        <a:schemeClr val="tx2"/>
                      </a:solidFill>
                      <a:prstDash val="solid"/>
                      <a:round/>
                      <a:headEnd type="none" w="med" len="med"/>
                      <a:tailEnd type="none" w="med" len="med"/>
                    </a:lnR>
                  </a:tcPr>
                </a:tc>
                <a:tc>
                  <a:txBody>
                    <a:bodyPr/>
                    <a:lstStyle/>
                    <a:p>
                      <a:r>
                        <a:rPr lang="en-ZA" dirty="0"/>
                        <a:t>Please bid your minor, partner. </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711158490"/>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01301464"/>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136642947"/>
                  </a:ext>
                </a:extLst>
              </a:tr>
            </a:tbl>
          </a:graphicData>
        </a:graphic>
      </p:graphicFrame>
      <p:pic>
        <p:nvPicPr>
          <p:cNvPr id="8" name="Picture 7">
            <a:extLst>
              <a:ext uri="{FF2B5EF4-FFF2-40B4-BE49-F238E27FC236}">
                <a16:creationId xmlns:a16="http://schemas.microsoft.com/office/drawing/2014/main" id="{7ECA048D-D13D-4029-80AA-CB3A73F3DCDA}"/>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6BCD543C-3DEC-4482-BC73-3DB46A73F2A7}"/>
              </a:ext>
            </a:extLst>
          </p:cNvPr>
          <p:cNvPicPr>
            <a:picLocks noChangeAspect="1"/>
          </p:cNvPicPr>
          <p:nvPr/>
        </p:nvPicPr>
        <p:blipFill rotWithShape="1">
          <a:blip r:embed="rId3">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305568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No Trumps</a:t>
            </a:r>
            <a:r>
              <a:rPr lang="en-US" sz="3100" kern="1200" dirty="0">
                <a:solidFill>
                  <a:schemeClr val="bg1"/>
                </a:solidFill>
                <a:latin typeface="+mj-lt"/>
                <a:ea typeface="+mj-ea"/>
                <a:cs typeface="+mj-cs"/>
              </a:rPr>
              <a:t> over opponents 1nt opening bid (5/5 in the minors).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extLst>
              <p:ext uri="{D42A27DB-BD31-4B8C-83A1-F6EECF244321}">
                <p14:modId xmlns:p14="http://schemas.microsoft.com/office/powerpoint/2010/main" val="4172897474"/>
              </p:ext>
            </p:extLst>
          </p:nvPr>
        </p:nvGraphicFramePr>
        <p:xfrm>
          <a:off x="5853790" y="1614750"/>
          <a:ext cx="5477524" cy="3150644"/>
        </p:xfrm>
        <a:graphic>
          <a:graphicData uri="http://schemas.openxmlformats.org/drawingml/2006/table">
            <a:tbl>
              <a:tblPr firstRow="1" bandRow="1">
                <a:tableStyleId>{7E9639D4-E3E2-4D34-9284-5A2195B3D0D7}</a:tableStyleId>
              </a:tblPr>
              <a:tblGrid>
                <a:gridCol w="2677650">
                  <a:extLst>
                    <a:ext uri="{9D8B030D-6E8A-4147-A177-3AD203B41FA5}">
                      <a16:colId xmlns:a16="http://schemas.microsoft.com/office/drawing/2014/main" val="2467586700"/>
                    </a:ext>
                  </a:extLst>
                </a:gridCol>
                <a:gridCol w="2799874">
                  <a:extLst>
                    <a:ext uri="{9D8B030D-6E8A-4147-A177-3AD203B41FA5}">
                      <a16:colId xmlns:a16="http://schemas.microsoft.com/office/drawing/2014/main" val="1029322447"/>
                    </a:ext>
                  </a:extLst>
                </a:gridCol>
              </a:tblGrid>
              <a:tr h="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prefer ♣</a:t>
                      </a:r>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1301464"/>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prefer ♦</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136642947"/>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cd♥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730992428"/>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849544044"/>
                  </a:ext>
                </a:extLst>
              </a:tr>
            </a:tbl>
          </a:graphicData>
        </a:graphic>
      </p:graphicFrame>
      <p:pic>
        <p:nvPicPr>
          <p:cNvPr id="8" name="Picture 7">
            <a:extLst>
              <a:ext uri="{FF2B5EF4-FFF2-40B4-BE49-F238E27FC236}">
                <a16:creationId xmlns:a16="http://schemas.microsoft.com/office/drawing/2014/main" id="{AA7B84BC-DBF9-49D3-A31E-76F166668B60}"/>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25CF0595-C87A-4092-9E4A-EC8EFA9C5DF5}"/>
              </a:ext>
            </a:extLst>
          </p:cNvPr>
          <p:cNvPicPr>
            <a:picLocks noChangeAspect="1"/>
          </p:cNvPicPr>
          <p:nvPr/>
        </p:nvPicPr>
        <p:blipFill rotWithShape="1">
          <a:blip r:embed="rId3">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1208521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East opens 1NT. What should South bid?</a:t>
            </a:r>
            <a:br>
              <a:rPr lang="en-US" sz="3100" kern="1200" dirty="0">
                <a:solidFill>
                  <a:schemeClr val="bg1"/>
                </a:solidFill>
                <a:latin typeface="+mj-lt"/>
                <a:ea typeface="+mj-ea"/>
                <a:cs typeface="+mj-cs"/>
              </a:rPr>
            </a:br>
            <a:br>
              <a:rPr lang="en-US" sz="3100" kern="1200" dirty="0">
                <a:solidFill>
                  <a:schemeClr val="bg1"/>
                </a:solidFill>
                <a:latin typeface="+mj-lt"/>
                <a:ea typeface="+mj-ea"/>
                <a:cs typeface="+mj-cs"/>
              </a:rPr>
            </a:br>
            <a:r>
              <a:rPr lang="en-US" sz="3100" kern="1200" dirty="0">
                <a:solidFill>
                  <a:schemeClr val="bg1"/>
                </a:solidFill>
                <a:latin typeface="+mj-lt"/>
                <a:ea typeface="+mj-ea"/>
                <a:cs typeface="+mj-cs"/>
              </a:rPr>
              <a:t>Assuming West passes what should North bid?</a:t>
            </a:r>
            <a:endParaRPr lang="en-US" sz="20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41379C75-A834-442A-B45B-E01B56B6F923}"/>
              </a:ext>
            </a:extLst>
          </p:cNvPr>
          <p:cNvPicPr>
            <a:picLocks noChangeAspect="1"/>
          </p:cNvPicPr>
          <p:nvPr/>
        </p:nvPicPr>
        <p:blipFill rotWithShape="1">
          <a:blip r:embed="rId2"/>
          <a:srcRect l="33720" t="30396" r="57136" b="31250"/>
          <a:stretch/>
        </p:blipFill>
        <p:spPr>
          <a:xfrm>
            <a:off x="6629401" y="781050"/>
            <a:ext cx="2500954" cy="4276725"/>
          </a:xfrm>
          <a:prstGeom prst="rect">
            <a:avLst/>
          </a:prstGeom>
        </p:spPr>
      </p:pic>
      <p:pic>
        <p:nvPicPr>
          <p:cNvPr id="10" name="Picture 9">
            <a:extLst>
              <a:ext uri="{FF2B5EF4-FFF2-40B4-BE49-F238E27FC236}">
                <a16:creationId xmlns:a16="http://schemas.microsoft.com/office/drawing/2014/main" id="{12912554-53EA-4685-97E3-E86E9EBF220F}"/>
              </a:ext>
            </a:extLst>
          </p:cNvPr>
          <p:cNvPicPr>
            <a:picLocks noChangeAspect="1"/>
          </p:cNvPicPr>
          <p:nvPr/>
        </p:nvPicPr>
        <p:blipFill rotWithShape="1">
          <a:blip r:embed="rId3">
            <a:alphaModFix amt="85000"/>
          </a:blip>
          <a:srcRect l="23593" t="38761" r="24219" b="18471"/>
          <a:stretch/>
        </p:blipFill>
        <p:spPr>
          <a:xfrm>
            <a:off x="152400" y="5680662"/>
            <a:ext cx="2234136" cy="1029878"/>
          </a:xfrm>
          <a:prstGeom prst="rect">
            <a:avLst/>
          </a:prstGeom>
        </p:spPr>
      </p:pic>
      <p:pic>
        <p:nvPicPr>
          <p:cNvPr id="11" name="Picture 10">
            <a:extLst>
              <a:ext uri="{FF2B5EF4-FFF2-40B4-BE49-F238E27FC236}">
                <a16:creationId xmlns:a16="http://schemas.microsoft.com/office/drawing/2014/main" id="{04026829-6440-432E-BF8F-9CB0BE845043}"/>
              </a:ext>
            </a:extLst>
          </p:cNvPr>
          <p:cNvPicPr>
            <a:picLocks noChangeAspect="1"/>
          </p:cNvPicPr>
          <p:nvPr/>
        </p:nvPicPr>
        <p:blipFill rotWithShape="1">
          <a:blip r:embed="rId4">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2704731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West opens 1NT what should North overcall and what should South Respond to the overcall?</a:t>
            </a:r>
            <a:endParaRPr lang="en-US" sz="2000" kern="1200" dirty="0">
              <a:solidFill>
                <a:schemeClr val="bg1"/>
              </a:solidFill>
              <a:latin typeface="+mj-lt"/>
              <a:ea typeface="+mj-ea"/>
              <a:cs typeface="+mj-cs"/>
            </a:endParaRPr>
          </a:p>
        </p:txBody>
      </p:sp>
      <p:pic>
        <p:nvPicPr>
          <p:cNvPr id="5" name="Picture 4">
            <a:extLst>
              <a:ext uri="{FF2B5EF4-FFF2-40B4-BE49-F238E27FC236}">
                <a16:creationId xmlns:a16="http://schemas.microsoft.com/office/drawing/2014/main" id="{5BEC06B6-FDE9-4A32-B598-C8A4FA3D7D98}"/>
              </a:ext>
            </a:extLst>
          </p:cNvPr>
          <p:cNvPicPr>
            <a:picLocks noChangeAspect="1"/>
          </p:cNvPicPr>
          <p:nvPr/>
        </p:nvPicPr>
        <p:blipFill rotWithShape="1">
          <a:blip r:embed="rId2"/>
          <a:srcRect l="33828" t="30972" r="57187" b="39723"/>
          <a:stretch/>
        </p:blipFill>
        <p:spPr>
          <a:xfrm>
            <a:off x="6281948" y="895349"/>
            <a:ext cx="2576302" cy="4726957"/>
          </a:xfrm>
          <a:prstGeom prst="rect">
            <a:avLst/>
          </a:prstGeom>
        </p:spPr>
      </p:pic>
      <p:pic>
        <p:nvPicPr>
          <p:cNvPr id="10" name="Picture 9">
            <a:extLst>
              <a:ext uri="{FF2B5EF4-FFF2-40B4-BE49-F238E27FC236}">
                <a16:creationId xmlns:a16="http://schemas.microsoft.com/office/drawing/2014/main" id="{A1F59D0F-F03A-4350-ABDF-D45107B13599}"/>
              </a:ext>
            </a:extLst>
          </p:cNvPr>
          <p:cNvPicPr>
            <a:picLocks noChangeAspect="1"/>
          </p:cNvPicPr>
          <p:nvPr/>
        </p:nvPicPr>
        <p:blipFill rotWithShape="1">
          <a:blip r:embed="rId3">
            <a:alphaModFix amt="85000"/>
          </a:blip>
          <a:srcRect l="23593" t="38761" r="24219" b="18471"/>
          <a:stretch/>
        </p:blipFill>
        <p:spPr>
          <a:xfrm>
            <a:off x="152400" y="5680662"/>
            <a:ext cx="2234136" cy="1029878"/>
          </a:xfrm>
          <a:prstGeom prst="rect">
            <a:avLst/>
          </a:prstGeom>
        </p:spPr>
      </p:pic>
      <p:pic>
        <p:nvPicPr>
          <p:cNvPr id="11" name="Picture 10">
            <a:extLst>
              <a:ext uri="{FF2B5EF4-FFF2-40B4-BE49-F238E27FC236}">
                <a16:creationId xmlns:a16="http://schemas.microsoft.com/office/drawing/2014/main" id="{28FD9397-6538-4A43-88C0-56677E31E847}"/>
              </a:ext>
            </a:extLst>
          </p:cNvPr>
          <p:cNvPicPr>
            <a:picLocks noChangeAspect="1"/>
          </p:cNvPicPr>
          <p:nvPr/>
        </p:nvPicPr>
        <p:blipFill rotWithShape="1">
          <a:blip r:embed="rId4">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105283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North opens 1NT what should </a:t>
            </a:r>
            <a:r>
              <a:rPr lang="en-US" sz="3100" dirty="0">
                <a:solidFill>
                  <a:schemeClr val="bg1"/>
                </a:solidFill>
              </a:rPr>
              <a:t>East</a:t>
            </a:r>
            <a:r>
              <a:rPr lang="en-US" sz="3100" kern="1200" dirty="0">
                <a:solidFill>
                  <a:schemeClr val="bg1"/>
                </a:solidFill>
                <a:latin typeface="+mj-lt"/>
                <a:ea typeface="+mj-ea"/>
                <a:cs typeface="+mj-cs"/>
              </a:rPr>
              <a:t> overcall and what should West Respond to the overcall?</a:t>
            </a:r>
            <a:endParaRPr lang="en-US" sz="20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01BF8554-A87F-4050-9B5E-70FFE66F77AD}"/>
              </a:ext>
            </a:extLst>
          </p:cNvPr>
          <p:cNvPicPr>
            <a:picLocks noChangeAspect="1"/>
          </p:cNvPicPr>
          <p:nvPr/>
        </p:nvPicPr>
        <p:blipFill rotWithShape="1">
          <a:blip r:embed="rId2"/>
          <a:srcRect l="24182" t="30000" r="48475" b="31111"/>
          <a:stretch/>
        </p:blipFill>
        <p:spPr>
          <a:xfrm>
            <a:off x="5621557" y="838199"/>
            <a:ext cx="5151218" cy="4120974"/>
          </a:xfrm>
          <a:prstGeom prst="rect">
            <a:avLst/>
          </a:prstGeom>
        </p:spPr>
      </p:pic>
      <p:pic>
        <p:nvPicPr>
          <p:cNvPr id="10" name="Picture 9">
            <a:extLst>
              <a:ext uri="{FF2B5EF4-FFF2-40B4-BE49-F238E27FC236}">
                <a16:creationId xmlns:a16="http://schemas.microsoft.com/office/drawing/2014/main" id="{0E15381B-EB4C-4A07-958B-F2E4877C3287}"/>
              </a:ext>
            </a:extLst>
          </p:cNvPr>
          <p:cNvPicPr>
            <a:picLocks noChangeAspect="1"/>
          </p:cNvPicPr>
          <p:nvPr/>
        </p:nvPicPr>
        <p:blipFill rotWithShape="1">
          <a:blip r:embed="rId3">
            <a:alphaModFix amt="85000"/>
          </a:blip>
          <a:srcRect l="23593" t="38761" r="24219" b="18471"/>
          <a:stretch/>
        </p:blipFill>
        <p:spPr>
          <a:xfrm>
            <a:off x="152400" y="5680662"/>
            <a:ext cx="2234136" cy="1029878"/>
          </a:xfrm>
          <a:prstGeom prst="rect">
            <a:avLst/>
          </a:prstGeom>
        </p:spPr>
      </p:pic>
      <p:pic>
        <p:nvPicPr>
          <p:cNvPr id="11" name="Picture 10">
            <a:extLst>
              <a:ext uri="{FF2B5EF4-FFF2-40B4-BE49-F238E27FC236}">
                <a16:creationId xmlns:a16="http://schemas.microsoft.com/office/drawing/2014/main" id="{81F3AC59-C38C-4557-85B8-EC9C8339AE2B}"/>
              </a:ext>
            </a:extLst>
          </p:cNvPr>
          <p:cNvPicPr>
            <a:picLocks noChangeAspect="1"/>
          </p:cNvPicPr>
          <p:nvPr/>
        </p:nvPicPr>
        <p:blipFill rotWithShape="1">
          <a:blip r:embed="rId4">
            <a:alphaModFix amt="70000"/>
          </a:blip>
          <a:srcRect l="50000" t="24722" r="32031" b="65278"/>
          <a:stretch/>
        </p:blipFill>
        <p:spPr>
          <a:xfrm>
            <a:off x="9677400" y="5852701"/>
            <a:ext cx="2190750" cy="685800"/>
          </a:xfrm>
          <a:prstGeom prst="rect">
            <a:avLst/>
          </a:prstGeom>
        </p:spPr>
      </p:pic>
    </p:spTree>
    <p:extLst>
      <p:ext uri="{BB962C8B-B14F-4D97-AF65-F5344CB8AC3E}">
        <p14:creationId xmlns:p14="http://schemas.microsoft.com/office/powerpoint/2010/main" val="364273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8" name="Picture 7">
            <a:extLst>
              <a:ext uri="{FF2B5EF4-FFF2-40B4-BE49-F238E27FC236}">
                <a16:creationId xmlns:a16="http://schemas.microsoft.com/office/drawing/2014/main" id="{9BD66E3E-3CB5-4B49-8D90-B1EA892400F3}"/>
              </a:ext>
            </a:extLst>
          </p:cNvPr>
          <p:cNvPicPr>
            <a:picLocks noChangeAspect="1"/>
          </p:cNvPicPr>
          <p:nvPr/>
        </p:nvPicPr>
        <p:blipFill rotWithShape="1">
          <a:blip r:embed="rId3"/>
          <a:srcRect l="24766" t="30278" r="48047" b="39306"/>
          <a:stretch/>
        </p:blipFill>
        <p:spPr>
          <a:xfrm>
            <a:off x="5485617" y="1524000"/>
            <a:ext cx="6054247" cy="3810000"/>
          </a:xfrm>
          <a:prstGeom prst="rect">
            <a:avLst/>
          </a:prstGeom>
        </p:spPr>
      </p:pic>
      <p:pic>
        <p:nvPicPr>
          <p:cNvPr id="10" name="Picture 9">
            <a:extLst>
              <a:ext uri="{FF2B5EF4-FFF2-40B4-BE49-F238E27FC236}">
                <a16:creationId xmlns:a16="http://schemas.microsoft.com/office/drawing/2014/main" id="{CD9FE212-BD1B-4E56-929D-650FB7936CFE}"/>
              </a:ext>
            </a:extLst>
          </p:cNvPr>
          <p:cNvPicPr>
            <a:picLocks noChangeAspect="1"/>
          </p:cNvPicPr>
          <p:nvPr/>
        </p:nvPicPr>
        <p:blipFill rotWithShape="1">
          <a:blip r:embed="rId4">
            <a:alphaModFix amt="85000"/>
          </a:blip>
          <a:srcRect l="23593" t="38761" r="24219" b="18471"/>
          <a:stretch/>
        </p:blipFill>
        <p:spPr>
          <a:xfrm>
            <a:off x="9582150" y="5828122"/>
            <a:ext cx="2234136" cy="1029878"/>
          </a:xfrm>
          <a:prstGeom prst="rect">
            <a:avLst/>
          </a:prstGeom>
        </p:spPr>
      </p:pic>
      <p:pic>
        <p:nvPicPr>
          <p:cNvPr id="11" name="Picture 10">
            <a:extLst>
              <a:ext uri="{FF2B5EF4-FFF2-40B4-BE49-F238E27FC236}">
                <a16:creationId xmlns:a16="http://schemas.microsoft.com/office/drawing/2014/main" id="{04ECF9D9-E269-43F2-AFCB-5A3C7303DAFD}"/>
              </a:ext>
            </a:extLst>
          </p:cNvPr>
          <p:cNvPicPr>
            <a:picLocks noChangeAspect="1"/>
          </p:cNvPicPr>
          <p:nvPr/>
        </p:nvPicPr>
        <p:blipFill rotWithShape="1">
          <a:blip r:embed="rId5">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271544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3" name="Picture 2">
            <a:extLst>
              <a:ext uri="{FF2B5EF4-FFF2-40B4-BE49-F238E27FC236}">
                <a16:creationId xmlns:a16="http://schemas.microsoft.com/office/drawing/2014/main" id="{62AE95CC-A790-444B-A233-72B95E2A4112}"/>
              </a:ext>
            </a:extLst>
          </p:cNvPr>
          <p:cNvPicPr>
            <a:picLocks noChangeAspect="1"/>
          </p:cNvPicPr>
          <p:nvPr/>
        </p:nvPicPr>
        <p:blipFill rotWithShape="1">
          <a:blip r:embed="rId3"/>
          <a:srcRect l="24571" t="29815" r="47972" b="39400"/>
          <a:stretch/>
        </p:blipFill>
        <p:spPr>
          <a:xfrm>
            <a:off x="5534024" y="1695449"/>
            <a:ext cx="5678615" cy="3581401"/>
          </a:xfrm>
          <a:prstGeom prst="rect">
            <a:avLst/>
          </a:prstGeom>
        </p:spPr>
      </p:pic>
      <p:pic>
        <p:nvPicPr>
          <p:cNvPr id="7" name="Picture 6">
            <a:extLst>
              <a:ext uri="{FF2B5EF4-FFF2-40B4-BE49-F238E27FC236}">
                <a16:creationId xmlns:a16="http://schemas.microsoft.com/office/drawing/2014/main" id="{5C2D4C8E-97FF-41E4-8693-D43B8465B66C}"/>
              </a:ext>
            </a:extLst>
          </p:cNvPr>
          <p:cNvPicPr>
            <a:picLocks noChangeAspect="1"/>
          </p:cNvPicPr>
          <p:nvPr/>
        </p:nvPicPr>
        <p:blipFill rotWithShape="1">
          <a:blip r:embed="rId4">
            <a:alphaModFix amt="85000"/>
          </a:blip>
          <a:srcRect l="23593" t="38761" r="24219" b="18471"/>
          <a:stretch/>
        </p:blipFill>
        <p:spPr>
          <a:xfrm>
            <a:off x="9667875" y="5828122"/>
            <a:ext cx="2234136" cy="1029878"/>
          </a:xfrm>
          <a:prstGeom prst="rect">
            <a:avLst/>
          </a:prstGeom>
        </p:spPr>
      </p:pic>
      <p:pic>
        <p:nvPicPr>
          <p:cNvPr id="9" name="Picture 8">
            <a:extLst>
              <a:ext uri="{FF2B5EF4-FFF2-40B4-BE49-F238E27FC236}">
                <a16:creationId xmlns:a16="http://schemas.microsoft.com/office/drawing/2014/main" id="{A2BBB3D5-9F31-4A67-A6C0-E239FFBCE02F}"/>
              </a:ext>
            </a:extLst>
          </p:cNvPr>
          <p:cNvPicPr>
            <a:picLocks noChangeAspect="1"/>
          </p:cNvPicPr>
          <p:nvPr/>
        </p:nvPicPr>
        <p:blipFill rotWithShape="1">
          <a:blip r:embed="rId5">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294020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6" name="Picture 5">
            <a:extLst>
              <a:ext uri="{FF2B5EF4-FFF2-40B4-BE49-F238E27FC236}">
                <a16:creationId xmlns:a16="http://schemas.microsoft.com/office/drawing/2014/main" id="{6CFFB10A-0737-4342-A63C-BDB346627EE1}"/>
              </a:ext>
            </a:extLst>
          </p:cNvPr>
          <p:cNvPicPr>
            <a:picLocks noChangeAspect="1"/>
          </p:cNvPicPr>
          <p:nvPr/>
        </p:nvPicPr>
        <p:blipFill rotWithShape="1">
          <a:blip r:embed="rId3"/>
          <a:srcRect l="24453" t="30694" r="48359" b="39167"/>
          <a:stretch/>
        </p:blipFill>
        <p:spPr>
          <a:xfrm>
            <a:off x="5016464" y="1528763"/>
            <a:ext cx="6094766" cy="3800474"/>
          </a:xfrm>
          <a:prstGeom prst="rect">
            <a:avLst/>
          </a:prstGeom>
        </p:spPr>
      </p:pic>
      <p:pic>
        <p:nvPicPr>
          <p:cNvPr id="7" name="Picture 6">
            <a:extLst>
              <a:ext uri="{FF2B5EF4-FFF2-40B4-BE49-F238E27FC236}">
                <a16:creationId xmlns:a16="http://schemas.microsoft.com/office/drawing/2014/main" id="{E5873871-3A2F-49A2-B8FA-5A30620116C6}"/>
              </a:ext>
            </a:extLst>
          </p:cNvPr>
          <p:cNvPicPr>
            <a:picLocks noChangeAspect="1"/>
          </p:cNvPicPr>
          <p:nvPr/>
        </p:nvPicPr>
        <p:blipFill rotWithShape="1">
          <a:blip r:embed="rId4">
            <a:alphaModFix amt="85000"/>
          </a:blip>
          <a:srcRect l="23593" t="38761" r="24219" b="18471"/>
          <a:stretch/>
        </p:blipFill>
        <p:spPr>
          <a:xfrm>
            <a:off x="9439275" y="5760864"/>
            <a:ext cx="2234136" cy="1029878"/>
          </a:xfrm>
          <a:prstGeom prst="rect">
            <a:avLst/>
          </a:prstGeom>
        </p:spPr>
      </p:pic>
      <p:pic>
        <p:nvPicPr>
          <p:cNvPr id="8" name="Picture 7">
            <a:extLst>
              <a:ext uri="{FF2B5EF4-FFF2-40B4-BE49-F238E27FC236}">
                <a16:creationId xmlns:a16="http://schemas.microsoft.com/office/drawing/2014/main" id="{86C0C7E1-EB39-4E23-A3C8-23B0693F4D32}"/>
              </a:ext>
            </a:extLst>
          </p:cNvPr>
          <p:cNvPicPr>
            <a:picLocks noChangeAspect="1"/>
          </p:cNvPicPr>
          <p:nvPr/>
        </p:nvPicPr>
        <p:blipFill rotWithShape="1">
          <a:blip r:embed="rId5">
            <a:alphaModFix amt="70000"/>
          </a:blip>
          <a:srcRect l="50000" t="24722" r="32031" b="65278"/>
          <a:stretch/>
        </p:blipFill>
        <p:spPr>
          <a:xfrm>
            <a:off x="9925050" y="213615"/>
            <a:ext cx="2190750" cy="685800"/>
          </a:xfrm>
          <a:prstGeom prst="rect">
            <a:avLst/>
          </a:prstGeom>
        </p:spPr>
      </p:pic>
    </p:spTree>
    <p:extLst>
      <p:ext uri="{BB962C8B-B14F-4D97-AF65-F5344CB8AC3E}">
        <p14:creationId xmlns:p14="http://schemas.microsoft.com/office/powerpoint/2010/main" val="131211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3" name="Picture 2">
            <a:extLst>
              <a:ext uri="{FF2B5EF4-FFF2-40B4-BE49-F238E27FC236}">
                <a16:creationId xmlns:a16="http://schemas.microsoft.com/office/drawing/2014/main" id="{4B4CBDE3-F32C-4308-9317-EB10E6970E56}"/>
              </a:ext>
            </a:extLst>
          </p:cNvPr>
          <p:cNvPicPr>
            <a:picLocks noChangeAspect="1"/>
          </p:cNvPicPr>
          <p:nvPr/>
        </p:nvPicPr>
        <p:blipFill rotWithShape="1">
          <a:blip r:embed="rId3"/>
          <a:srcRect l="19297" t="30417" r="50625" b="56944"/>
          <a:stretch/>
        </p:blipFill>
        <p:spPr>
          <a:xfrm>
            <a:off x="5124450" y="2738634"/>
            <a:ext cx="6789383" cy="1604765"/>
          </a:xfrm>
          <a:prstGeom prst="rect">
            <a:avLst/>
          </a:prstGeom>
        </p:spPr>
      </p:pic>
      <p:pic>
        <p:nvPicPr>
          <p:cNvPr id="7" name="Picture 6">
            <a:extLst>
              <a:ext uri="{FF2B5EF4-FFF2-40B4-BE49-F238E27FC236}">
                <a16:creationId xmlns:a16="http://schemas.microsoft.com/office/drawing/2014/main" id="{1CF07716-9CED-42D4-A5BC-7F10E90C6C74}"/>
              </a:ext>
            </a:extLst>
          </p:cNvPr>
          <p:cNvPicPr>
            <a:picLocks noChangeAspect="1"/>
          </p:cNvPicPr>
          <p:nvPr/>
        </p:nvPicPr>
        <p:blipFill rotWithShape="1">
          <a:blip r:embed="rId4">
            <a:alphaModFix amt="85000"/>
          </a:blip>
          <a:srcRect l="23593" t="38761" r="24219" b="18471"/>
          <a:stretch/>
        </p:blipFill>
        <p:spPr>
          <a:xfrm>
            <a:off x="9820275" y="5613987"/>
            <a:ext cx="2234136" cy="1029878"/>
          </a:xfrm>
          <a:prstGeom prst="rect">
            <a:avLst/>
          </a:prstGeom>
        </p:spPr>
      </p:pic>
      <p:pic>
        <p:nvPicPr>
          <p:cNvPr id="8" name="Picture 7">
            <a:extLst>
              <a:ext uri="{FF2B5EF4-FFF2-40B4-BE49-F238E27FC236}">
                <a16:creationId xmlns:a16="http://schemas.microsoft.com/office/drawing/2014/main" id="{0026BE2C-2B62-4634-9323-CD958D9CC839}"/>
              </a:ext>
            </a:extLst>
          </p:cNvPr>
          <p:cNvPicPr>
            <a:picLocks noChangeAspect="1"/>
          </p:cNvPicPr>
          <p:nvPr/>
        </p:nvPicPr>
        <p:blipFill rotWithShape="1">
          <a:blip r:embed="rId5">
            <a:alphaModFix amt="70000"/>
          </a:blip>
          <a:srcRect l="50000" t="24722" r="32031" b="65278"/>
          <a:stretch/>
        </p:blipFill>
        <p:spPr>
          <a:xfrm>
            <a:off x="7629525" y="5958065"/>
            <a:ext cx="2190750" cy="685800"/>
          </a:xfrm>
          <a:prstGeom prst="rect">
            <a:avLst/>
          </a:prstGeom>
        </p:spPr>
      </p:pic>
    </p:spTree>
    <p:extLst>
      <p:ext uri="{BB962C8B-B14F-4D97-AF65-F5344CB8AC3E}">
        <p14:creationId xmlns:p14="http://schemas.microsoft.com/office/powerpoint/2010/main" val="940996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mt="20000"/>
          </a:blip>
          <a:srcRect l="23593" t="38761" r="24219" b="18471"/>
          <a:stretch/>
        </p:blipFill>
        <p:spPr>
          <a:xfrm>
            <a:off x="4891766" y="0"/>
            <a:ext cx="7300233" cy="3142695"/>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1378251"/>
          </a:xfrm>
        </p:spPr>
        <p:txBody>
          <a:bodyPr anchor="b">
            <a:normAutofit/>
          </a:bodyPr>
          <a:lstStyle/>
          <a:p>
            <a:pPr algn="ctr"/>
            <a:r>
              <a:rPr lang="en-ZA" sz="5000" dirty="0"/>
              <a:t>Key Concepts</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graphicFrame>
        <p:nvGraphicFramePr>
          <p:cNvPr id="14" name="Content Placeholder 2">
            <a:extLst>
              <a:ext uri="{FF2B5EF4-FFF2-40B4-BE49-F238E27FC236}">
                <a16:creationId xmlns:a16="http://schemas.microsoft.com/office/drawing/2014/main" id="{8EA9436B-7B06-4A72-9A10-0CCC3A3A3E06}"/>
              </a:ext>
            </a:extLst>
          </p:cNvPr>
          <p:cNvGraphicFramePr>
            <a:graphicFrameLocks noGrp="1"/>
          </p:cNvGraphicFramePr>
          <p:nvPr>
            <p:ph idx="1"/>
          </p:nvPr>
        </p:nvGraphicFramePr>
        <p:xfrm>
          <a:off x="5297761" y="1376038"/>
          <a:ext cx="6616072" cy="5277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9A56B554-B75A-47E9-9930-E5CF758B58A7}"/>
              </a:ext>
            </a:extLst>
          </p:cNvPr>
          <p:cNvPicPr>
            <a:picLocks noChangeAspect="1"/>
          </p:cNvPicPr>
          <p:nvPr/>
        </p:nvPicPr>
        <p:blipFill rotWithShape="1">
          <a:blip r:embed="rId9">
            <a:alphaModFix amt="70000"/>
          </a:blip>
          <a:srcRect l="50000" t="24722" r="32031" b="65278"/>
          <a:stretch/>
        </p:blipFill>
        <p:spPr>
          <a:xfrm>
            <a:off x="137923" y="5967303"/>
            <a:ext cx="2190750" cy="685800"/>
          </a:xfrm>
          <a:prstGeom prst="rect">
            <a:avLst/>
          </a:prstGeom>
        </p:spPr>
      </p:pic>
    </p:spTree>
    <p:extLst>
      <p:ext uri="{BB962C8B-B14F-4D97-AF65-F5344CB8AC3E}">
        <p14:creationId xmlns:p14="http://schemas.microsoft.com/office/powerpoint/2010/main" val="3803376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fontScale="90000"/>
          </a:bodyPr>
          <a:lstStyle/>
          <a:p>
            <a:r>
              <a:rPr lang="en-GB" altLang="en-US" sz="4000" b="1" dirty="0"/>
              <a:t>Mini-quiz: </a:t>
            </a:r>
            <a:r>
              <a:rPr lang="en-US" altLang="en-US" sz="4000" b="1" dirty="0"/>
              <a:t>Opponents open 1nt partner doubles what do you do with the following hands?</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10A4CA2-C02B-4EEB-B6D0-C327E6D017CE}"/>
              </a:ext>
            </a:extLst>
          </p:cNvPr>
          <p:cNvPicPr>
            <a:picLocks noChangeAspect="1"/>
          </p:cNvPicPr>
          <p:nvPr/>
        </p:nvPicPr>
        <p:blipFill rotWithShape="1">
          <a:blip r:embed="rId3"/>
          <a:srcRect l="85079" t="52083" r="6640" b="38473"/>
          <a:stretch/>
        </p:blipFill>
        <p:spPr>
          <a:xfrm>
            <a:off x="9586683" y="2262274"/>
            <a:ext cx="2241830" cy="1438155"/>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BF87E7A8-7EC4-4412-9506-4100BA4AE100}"/>
              </a:ext>
            </a:extLst>
          </p:cNvPr>
          <p:cNvPicPr>
            <a:picLocks noChangeAspect="1"/>
          </p:cNvPicPr>
          <p:nvPr/>
        </p:nvPicPr>
        <p:blipFill rotWithShape="1">
          <a:blip r:embed="rId4"/>
          <a:srcRect l="18906" t="32500" r="70781" b="56945"/>
          <a:stretch/>
        </p:blipFill>
        <p:spPr>
          <a:xfrm>
            <a:off x="468481" y="2262274"/>
            <a:ext cx="2365614" cy="136202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E5B9D75-8328-45FF-B5FC-4E422235D6C2}"/>
              </a:ext>
            </a:extLst>
          </p:cNvPr>
          <p:cNvPicPr>
            <a:picLocks noChangeAspect="1"/>
          </p:cNvPicPr>
          <p:nvPr/>
        </p:nvPicPr>
        <p:blipFill rotWithShape="1">
          <a:blip r:embed="rId5"/>
          <a:srcRect l="43009" t="42083" r="48516" b="50001"/>
          <a:stretch/>
        </p:blipFill>
        <p:spPr>
          <a:xfrm>
            <a:off x="3385971" y="2262274"/>
            <a:ext cx="2428845" cy="1276239"/>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80FF82BC-926B-4920-B50C-153654400F4E}"/>
              </a:ext>
            </a:extLst>
          </p:cNvPr>
          <p:cNvPicPr>
            <a:picLocks noChangeAspect="1"/>
          </p:cNvPicPr>
          <p:nvPr/>
        </p:nvPicPr>
        <p:blipFill rotWithShape="1">
          <a:blip r:embed="rId6"/>
          <a:srcRect l="25121" t="42083" r="65859" b="50001"/>
          <a:stretch/>
        </p:blipFill>
        <p:spPr>
          <a:xfrm>
            <a:off x="6366692" y="2267125"/>
            <a:ext cx="2585103" cy="1276239"/>
          </a:xfrm>
          <a:prstGeom prst="rect">
            <a:avLst/>
          </a:prstGeom>
          <a:ln w="228600" cap="sq" cmpd="thickThin">
            <a:solidFill>
              <a:srgbClr val="000000"/>
            </a:solidFill>
            <a:prstDash val="solid"/>
            <a:miter lim="800000"/>
          </a:ln>
          <a:effectLst>
            <a:innerShdw blurRad="76200">
              <a:srgbClr val="000000"/>
            </a:innerShdw>
          </a:effectLst>
        </p:spPr>
      </p:pic>
      <p:pic>
        <p:nvPicPr>
          <p:cNvPr id="18" name="Picture 17">
            <a:extLst>
              <a:ext uri="{FF2B5EF4-FFF2-40B4-BE49-F238E27FC236}">
                <a16:creationId xmlns:a16="http://schemas.microsoft.com/office/drawing/2014/main" id="{8CD59CC1-E49A-470C-A29F-E5000A5AA426}"/>
              </a:ext>
            </a:extLst>
          </p:cNvPr>
          <p:cNvPicPr>
            <a:picLocks noChangeAspect="1"/>
          </p:cNvPicPr>
          <p:nvPr/>
        </p:nvPicPr>
        <p:blipFill rotWithShape="1">
          <a:blip r:embed="rId7">
            <a:alphaModFix amt="85000"/>
          </a:blip>
          <a:srcRect l="23593" t="38761" r="24219" b="18471"/>
          <a:stretch/>
        </p:blipFill>
        <p:spPr>
          <a:xfrm>
            <a:off x="9586683" y="5712233"/>
            <a:ext cx="2234136" cy="1029878"/>
          </a:xfrm>
          <a:prstGeom prst="rect">
            <a:avLst/>
          </a:prstGeom>
        </p:spPr>
      </p:pic>
      <p:pic>
        <p:nvPicPr>
          <p:cNvPr id="19" name="Picture 18">
            <a:extLst>
              <a:ext uri="{FF2B5EF4-FFF2-40B4-BE49-F238E27FC236}">
                <a16:creationId xmlns:a16="http://schemas.microsoft.com/office/drawing/2014/main" id="{B6CF49F5-94AF-4FBE-8E49-9497FBD98BA8}"/>
              </a:ext>
            </a:extLst>
          </p:cNvPr>
          <p:cNvPicPr>
            <a:picLocks noChangeAspect="1"/>
          </p:cNvPicPr>
          <p:nvPr/>
        </p:nvPicPr>
        <p:blipFill rotWithShape="1">
          <a:blip r:embed="rId8">
            <a:alphaModFix amt="70000"/>
          </a:blip>
          <a:srcRect l="50000" t="24722" r="32031" b="65278"/>
          <a:stretch/>
        </p:blipFill>
        <p:spPr>
          <a:xfrm>
            <a:off x="7162800" y="6065046"/>
            <a:ext cx="2190750" cy="685800"/>
          </a:xfrm>
          <a:prstGeom prst="rect">
            <a:avLst/>
          </a:prstGeom>
        </p:spPr>
      </p:pic>
    </p:spTree>
    <p:extLst>
      <p:ext uri="{BB962C8B-B14F-4D97-AF65-F5344CB8AC3E}">
        <p14:creationId xmlns:p14="http://schemas.microsoft.com/office/powerpoint/2010/main" val="57042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doubled over opponents 1nt opening bid (showing a 5+ card minor and a 4 card Major).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nvGraphicFramePr>
        <p:xfrm>
          <a:off x="5631898" y="454660"/>
          <a:ext cx="5477524" cy="5948680"/>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37084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r>
                        <a:rPr lang="en-ZA" dirty="0"/>
                        <a:t>Tolerance for both minors and partner should pass 2♣ if they have long clubs or bid 2♦ if they have long diamonds</a:t>
                      </a:r>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6824305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Tolerance for both majors and partner should bid 2♥ if they have 4 cd♥ and bid 2♠ if they have a 4cd♠ suit</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812472049"/>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6cd ♥ suit and don’t care what your suits are</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29884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6cd ♠ suit and don’t care what your suits are</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bl>
          </a:graphicData>
        </a:graphic>
      </p:graphicFrame>
      <p:pic>
        <p:nvPicPr>
          <p:cNvPr id="8" name="Picture 7">
            <a:extLst>
              <a:ext uri="{FF2B5EF4-FFF2-40B4-BE49-F238E27FC236}">
                <a16:creationId xmlns:a16="http://schemas.microsoft.com/office/drawing/2014/main" id="{5C32B97A-AD9F-4620-A417-83035FB929D0}"/>
              </a:ext>
            </a:extLst>
          </p:cNvPr>
          <p:cNvPicPr>
            <a:picLocks noChangeAspect="1"/>
          </p:cNvPicPr>
          <p:nvPr/>
        </p:nvPicPr>
        <p:blipFill rotWithShape="1">
          <a:blip r:embed="rId2">
            <a:alphaModFix amt="85000"/>
          </a:blip>
          <a:srcRect l="23593" t="38761" r="24219" b="18471"/>
          <a:stretch/>
        </p:blipFill>
        <p:spPr>
          <a:xfrm>
            <a:off x="184902" y="5575887"/>
            <a:ext cx="2234136" cy="1029878"/>
          </a:xfrm>
          <a:prstGeom prst="rect">
            <a:avLst/>
          </a:prstGeom>
        </p:spPr>
      </p:pic>
      <p:pic>
        <p:nvPicPr>
          <p:cNvPr id="9" name="Picture 8">
            <a:extLst>
              <a:ext uri="{FF2B5EF4-FFF2-40B4-BE49-F238E27FC236}">
                <a16:creationId xmlns:a16="http://schemas.microsoft.com/office/drawing/2014/main" id="{B706D59C-1B4C-401A-BC7F-1C2890A02FC2}"/>
              </a:ext>
            </a:extLst>
          </p:cNvPr>
          <p:cNvPicPr>
            <a:picLocks noChangeAspect="1"/>
          </p:cNvPicPr>
          <p:nvPr/>
        </p:nvPicPr>
        <p:blipFill rotWithShape="1">
          <a:blip r:embed="rId3">
            <a:alphaModFix amt="70000"/>
          </a:blip>
          <a:srcRect l="50000" t="24722" r="32031" b="65278"/>
          <a:stretch/>
        </p:blipFill>
        <p:spPr>
          <a:xfrm>
            <a:off x="2508843" y="5919965"/>
            <a:ext cx="1977432" cy="685800"/>
          </a:xfrm>
          <a:prstGeom prst="rect">
            <a:avLst/>
          </a:prstGeom>
        </p:spPr>
      </p:pic>
    </p:spTree>
    <p:extLst>
      <p:ext uri="{BB962C8B-B14F-4D97-AF65-F5344CB8AC3E}">
        <p14:creationId xmlns:p14="http://schemas.microsoft.com/office/powerpoint/2010/main" val="1783207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fontScale="90000"/>
          </a:bodyPr>
          <a:lstStyle/>
          <a:p>
            <a:r>
              <a:rPr lang="en-GB" altLang="en-US" sz="4000" b="1" dirty="0"/>
              <a:t>Mini-quiz: </a:t>
            </a:r>
            <a:r>
              <a:rPr lang="en-US" altLang="en-US" sz="4000" b="1" dirty="0"/>
              <a:t>Opponents open 1nt, partner bids 2♣, what do you do with the following hands?</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87E7A8-7EC4-4412-9506-4100BA4AE100}"/>
              </a:ext>
            </a:extLst>
          </p:cNvPr>
          <p:cNvPicPr>
            <a:picLocks noChangeAspect="1"/>
          </p:cNvPicPr>
          <p:nvPr/>
        </p:nvPicPr>
        <p:blipFill rotWithShape="1">
          <a:blip r:embed="rId3"/>
          <a:srcRect l="18906" t="32500" r="70781" b="56945"/>
          <a:stretch/>
        </p:blipFill>
        <p:spPr>
          <a:xfrm>
            <a:off x="468481" y="2262274"/>
            <a:ext cx="2365614" cy="136202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E5B9D75-8328-45FF-B5FC-4E422235D6C2}"/>
              </a:ext>
            </a:extLst>
          </p:cNvPr>
          <p:cNvPicPr>
            <a:picLocks noChangeAspect="1"/>
          </p:cNvPicPr>
          <p:nvPr/>
        </p:nvPicPr>
        <p:blipFill rotWithShape="1">
          <a:blip r:embed="rId4"/>
          <a:srcRect l="43009" t="42083" r="48516" b="50001"/>
          <a:stretch/>
        </p:blipFill>
        <p:spPr>
          <a:xfrm>
            <a:off x="3496010" y="2262274"/>
            <a:ext cx="2428845" cy="1276239"/>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D1481668-DD54-498A-9EE0-211A7A806173}"/>
              </a:ext>
            </a:extLst>
          </p:cNvPr>
          <p:cNvPicPr>
            <a:picLocks noChangeAspect="1"/>
          </p:cNvPicPr>
          <p:nvPr/>
        </p:nvPicPr>
        <p:blipFill rotWithShape="1">
          <a:blip r:embed="rId5"/>
          <a:srcRect l="33827" t="32988" r="58732" b="59697"/>
          <a:stretch/>
        </p:blipFill>
        <p:spPr>
          <a:xfrm>
            <a:off x="6581077" y="2303677"/>
            <a:ext cx="2307565" cy="1276239"/>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69D15B60-2E3E-4A52-A5C6-596ACC7F6581}"/>
              </a:ext>
            </a:extLst>
          </p:cNvPr>
          <p:cNvPicPr>
            <a:picLocks noChangeAspect="1"/>
          </p:cNvPicPr>
          <p:nvPr/>
        </p:nvPicPr>
        <p:blipFill rotWithShape="1">
          <a:blip r:embed="rId6"/>
          <a:srcRect l="25078" t="42639" r="68438" b="50000"/>
          <a:stretch/>
        </p:blipFill>
        <p:spPr>
          <a:xfrm>
            <a:off x="9671837" y="2304669"/>
            <a:ext cx="2000186" cy="1277230"/>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5601BBD8-6EB5-4A32-A808-5EB6456875E9}"/>
              </a:ext>
            </a:extLst>
          </p:cNvPr>
          <p:cNvPicPr>
            <a:picLocks noChangeAspect="1"/>
          </p:cNvPicPr>
          <p:nvPr/>
        </p:nvPicPr>
        <p:blipFill rotWithShape="1">
          <a:blip r:embed="rId7">
            <a:alphaModFix amt="85000"/>
          </a:blip>
          <a:srcRect l="23593" t="38761" r="24219" b="18471"/>
          <a:stretch/>
        </p:blipFill>
        <p:spPr>
          <a:xfrm>
            <a:off x="9682880" y="5712233"/>
            <a:ext cx="2234136" cy="1029878"/>
          </a:xfrm>
          <a:prstGeom prst="rect">
            <a:avLst/>
          </a:prstGeom>
        </p:spPr>
      </p:pic>
      <p:pic>
        <p:nvPicPr>
          <p:cNvPr id="15" name="Picture 14">
            <a:extLst>
              <a:ext uri="{FF2B5EF4-FFF2-40B4-BE49-F238E27FC236}">
                <a16:creationId xmlns:a16="http://schemas.microsoft.com/office/drawing/2014/main" id="{DB940578-1970-4C55-8B83-DDE07156DC79}"/>
              </a:ext>
            </a:extLst>
          </p:cNvPr>
          <p:cNvPicPr>
            <a:picLocks noChangeAspect="1"/>
          </p:cNvPicPr>
          <p:nvPr/>
        </p:nvPicPr>
        <p:blipFill rotWithShape="1">
          <a:blip r:embed="rId8">
            <a:alphaModFix amt="70000"/>
          </a:blip>
          <a:srcRect l="50000" t="24722" r="32031" b="65278"/>
          <a:stretch/>
        </p:blipFill>
        <p:spPr>
          <a:xfrm>
            <a:off x="7096125" y="5884272"/>
            <a:ext cx="2190750" cy="685800"/>
          </a:xfrm>
          <a:prstGeom prst="rect">
            <a:avLst/>
          </a:prstGeom>
        </p:spPr>
      </p:pic>
    </p:spTree>
    <p:extLst>
      <p:ext uri="{BB962C8B-B14F-4D97-AF65-F5344CB8AC3E}">
        <p14:creationId xmlns:p14="http://schemas.microsoft.com/office/powerpoint/2010/main" val="714523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clubs</a:t>
            </a:r>
            <a:r>
              <a:rPr lang="en-US" sz="3100" kern="1200" dirty="0">
                <a:solidFill>
                  <a:schemeClr val="bg1"/>
                </a:solidFill>
                <a:latin typeface="+mj-lt"/>
                <a:ea typeface="+mj-ea"/>
                <a:cs typeface="+mj-cs"/>
              </a:rPr>
              <a:t> over opponents 1nt opening bid (5/4 at least in the majors).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nvGraphicFramePr>
        <p:xfrm>
          <a:off x="5776276" y="2123661"/>
          <a:ext cx="5477524" cy="2839720"/>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37084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r>
                        <a:rPr lang="en-ZA" dirty="0"/>
                        <a:t>I have the same amount of ♥ and ♠ in my hand, please choose the longest one</a:t>
                      </a:r>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6824305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prefer ♥</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29884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prefer ♠</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bl>
          </a:graphicData>
        </a:graphic>
      </p:graphicFrame>
      <p:pic>
        <p:nvPicPr>
          <p:cNvPr id="8" name="Picture 7">
            <a:extLst>
              <a:ext uri="{FF2B5EF4-FFF2-40B4-BE49-F238E27FC236}">
                <a16:creationId xmlns:a16="http://schemas.microsoft.com/office/drawing/2014/main" id="{E6ED0398-AF93-47BD-8168-3763EF5969C5}"/>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B4A7ED66-3C83-4C9A-ABBE-334AD3F9B28F}"/>
              </a:ext>
            </a:extLst>
          </p:cNvPr>
          <p:cNvPicPr>
            <a:picLocks noChangeAspect="1"/>
          </p:cNvPicPr>
          <p:nvPr/>
        </p:nvPicPr>
        <p:blipFill rotWithShape="1">
          <a:blip r:embed="rId3">
            <a:alphaModFix amt="70000"/>
          </a:blip>
          <a:srcRect l="50000" t="24722" r="32031" b="65278"/>
          <a:stretch/>
        </p:blipFill>
        <p:spPr>
          <a:xfrm>
            <a:off x="9658350" y="5852701"/>
            <a:ext cx="2190750" cy="685800"/>
          </a:xfrm>
          <a:prstGeom prst="rect">
            <a:avLst/>
          </a:prstGeom>
        </p:spPr>
      </p:pic>
    </p:spTree>
    <p:extLst>
      <p:ext uri="{BB962C8B-B14F-4D97-AF65-F5344CB8AC3E}">
        <p14:creationId xmlns:p14="http://schemas.microsoft.com/office/powerpoint/2010/main" val="1939159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fontScale="90000"/>
          </a:bodyPr>
          <a:lstStyle/>
          <a:p>
            <a:r>
              <a:rPr lang="en-GB" altLang="en-US" sz="4000" b="1" dirty="0"/>
              <a:t>Mini-quiz: </a:t>
            </a:r>
            <a:r>
              <a:rPr lang="en-US" altLang="en-US" sz="4000" b="1" dirty="0"/>
              <a:t>Opponents open 1nt, partner bids 2♦, what do you do with the following hands?</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87E7A8-7EC4-4412-9506-4100BA4AE100}"/>
              </a:ext>
            </a:extLst>
          </p:cNvPr>
          <p:cNvPicPr>
            <a:picLocks noChangeAspect="1"/>
          </p:cNvPicPr>
          <p:nvPr/>
        </p:nvPicPr>
        <p:blipFill rotWithShape="1">
          <a:blip r:embed="rId3"/>
          <a:srcRect l="18906" t="32500" r="70781" b="56945"/>
          <a:stretch/>
        </p:blipFill>
        <p:spPr>
          <a:xfrm>
            <a:off x="468481" y="2262274"/>
            <a:ext cx="2365614" cy="136202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E5B9D75-8328-45FF-B5FC-4E422235D6C2}"/>
              </a:ext>
            </a:extLst>
          </p:cNvPr>
          <p:cNvPicPr>
            <a:picLocks noChangeAspect="1"/>
          </p:cNvPicPr>
          <p:nvPr/>
        </p:nvPicPr>
        <p:blipFill rotWithShape="1">
          <a:blip r:embed="rId4"/>
          <a:srcRect l="43009" t="42083" r="48516" b="50001"/>
          <a:stretch/>
        </p:blipFill>
        <p:spPr>
          <a:xfrm>
            <a:off x="3496010" y="2262274"/>
            <a:ext cx="2428845" cy="1276239"/>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D1481668-DD54-498A-9EE0-211A7A806173}"/>
              </a:ext>
            </a:extLst>
          </p:cNvPr>
          <p:cNvPicPr>
            <a:picLocks noChangeAspect="1"/>
          </p:cNvPicPr>
          <p:nvPr/>
        </p:nvPicPr>
        <p:blipFill rotWithShape="1">
          <a:blip r:embed="rId5"/>
          <a:srcRect l="33827" t="32988" r="58732" b="59697"/>
          <a:stretch/>
        </p:blipFill>
        <p:spPr>
          <a:xfrm>
            <a:off x="6639126" y="2262274"/>
            <a:ext cx="2307565" cy="1276239"/>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3E467BE5-70DF-47E5-B223-FBEC99584B2C}"/>
              </a:ext>
            </a:extLst>
          </p:cNvPr>
          <p:cNvPicPr>
            <a:picLocks noChangeAspect="1"/>
          </p:cNvPicPr>
          <p:nvPr/>
        </p:nvPicPr>
        <p:blipFill rotWithShape="1">
          <a:blip r:embed="rId6"/>
          <a:srcRect l="29669" t="45907" r="62344" b="44093"/>
          <a:stretch/>
        </p:blipFill>
        <p:spPr>
          <a:xfrm>
            <a:off x="9660962" y="2262274"/>
            <a:ext cx="1812117" cy="1276240"/>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17C61068-2546-4C1B-BD44-6A721C47B8D4}"/>
              </a:ext>
            </a:extLst>
          </p:cNvPr>
          <p:cNvPicPr>
            <a:picLocks noChangeAspect="1"/>
          </p:cNvPicPr>
          <p:nvPr/>
        </p:nvPicPr>
        <p:blipFill rotWithShape="1">
          <a:blip r:embed="rId7">
            <a:alphaModFix amt="85000"/>
          </a:blip>
          <a:srcRect l="23593" t="38761" r="24219" b="18471"/>
          <a:stretch/>
        </p:blipFill>
        <p:spPr>
          <a:xfrm>
            <a:off x="9660962" y="5712233"/>
            <a:ext cx="2234136" cy="1029878"/>
          </a:xfrm>
          <a:prstGeom prst="rect">
            <a:avLst/>
          </a:prstGeom>
        </p:spPr>
      </p:pic>
      <p:pic>
        <p:nvPicPr>
          <p:cNvPr id="13" name="Picture 12">
            <a:extLst>
              <a:ext uri="{FF2B5EF4-FFF2-40B4-BE49-F238E27FC236}">
                <a16:creationId xmlns:a16="http://schemas.microsoft.com/office/drawing/2014/main" id="{56E4734E-0927-4C7C-AE45-E6F2F668926F}"/>
              </a:ext>
            </a:extLst>
          </p:cNvPr>
          <p:cNvPicPr>
            <a:picLocks noChangeAspect="1"/>
          </p:cNvPicPr>
          <p:nvPr/>
        </p:nvPicPr>
        <p:blipFill rotWithShape="1">
          <a:blip r:embed="rId8">
            <a:alphaModFix amt="70000"/>
          </a:blip>
          <a:srcRect l="50000" t="24722" r="32031" b="65278"/>
          <a:stretch/>
        </p:blipFill>
        <p:spPr>
          <a:xfrm>
            <a:off x="7038975" y="5722146"/>
            <a:ext cx="2190750" cy="685800"/>
          </a:xfrm>
          <a:prstGeom prst="rect">
            <a:avLst/>
          </a:prstGeom>
        </p:spPr>
      </p:pic>
    </p:spTree>
    <p:extLst>
      <p:ext uri="{BB962C8B-B14F-4D97-AF65-F5344CB8AC3E}">
        <p14:creationId xmlns:p14="http://schemas.microsoft.com/office/powerpoint/2010/main" val="1152451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diamonds</a:t>
            </a:r>
            <a:r>
              <a:rPr lang="en-US" sz="3100" kern="1200" dirty="0">
                <a:solidFill>
                  <a:schemeClr val="bg1"/>
                </a:solidFill>
                <a:latin typeface="+mj-lt"/>
                <a:ea typeface="+mj-ea"/>
                <a:cs typeface="+mj-cs"/>
              </a:rPr>
              <a:t> over opponents 1nt opening bid (1 long Major at least 6 cards).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nvGraphicFramePr>
        <p:xfrm>
          <a:off x="5776276" y="2123661"/>
          <a:ext cx="5477524" cy="2748280"/>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37084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370840">
                <a:tc>
                  <a:txBody>
                    <a:bodyPr/>
                    <a:lstStyle/>
                    <a:p>
                      <a:r>
                        <a:rPr lang="en-ZA" dirty="0"/>
                        <a:t>2♥</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Pass if you have ♥ partner or correct to 2♠ if spades was your long suit</a:t>
                      </a:r>
                    </a:p>
                    <a:p>
                      <a:endParaRPr lang="en-ZA" dirty="0"/>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9884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 card ♠ suit and don’t want to play in ♥ if that is your suit</a:t>
                      </a:r>
                    </a:p>
                    <a:p>
                      <a:endParaRPr lang="en-ZA" dirty="0"/>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bl>
          </a:graphicData>
        </a:graphic>
      </p:graphicFrame>
      <p:pic>
        <p:nvPicPr>
          <p:cNvPr id="8" name="Picture 7">
            <a:extLst>
              <a:ext uri="{FF2B5EF4-FFF2-40B4-BE49-F238E27FC236}">
                <a16:creationId xmlns:a16="http://schemas.microsoft.com/office/drawing/2014/main" id="{8EADE134-B23F-4E65-BC98-62F6DC501D5F}"/>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CB0D3672-BFDD-4918-953C-C38ED663E53F}"/>
              </a:ext>
            </a:extLst>
          </p:cNvPr>
          <p:cNvPicPr>
            <a:picLocks noChangeAspect="1"/>
          </p:cNvPicPr>
          <p:nvPr/>
        </p:nvPicPr>
        <p:blipFill rotWithShape="1">
          <a:blip r:embed="rId3">
            <a:alphaModFix amt="70000"/>
          </a:blip>
          <a:srcRect l="50000" t="24722" r="32031" b="65278"/>
          <a:stretch/>
        </p:blipFill>
        <p:spPr>
          <a:xfrm>
            <a:off x="9374975" y="5776215"/>
            <a:ext cx="2190750" cy="685800"/>
          </a:xfrm>
          <a:prstGeom prst="rect">
            <a:avLst/>
          </a:prstGeom>
        </p:spPr>
      </p:pic>
    </p:spTree>
    <p:extLst>
      <p:ext uri="{BB962C8B-B14F-4D97-AF65-F5344CB8AC3E}">
        <p14:creationId xmlns:p14="http://schemas.microsoft.com/office/powerpoint/2010/main" val="789599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fontScale="90000"/>
          </a:bodyPr>
          <a:lstStyle/>
          <a:p>
            <a:r>
              <a:rPr lang="en-GB" altLang="en-US" sz="4000" b="1" dirty="0"/>
              <a:t>Mini-quiz: </a:t>
            </a:r>
            <a:r>
              <a:rPr lang="en-US" altLang="en-US" sz="4000" b="1" dirty="0"/>
              <a:t>Opponents open 1nt, partner bids 2♥, what do you do with the following hands?</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87E7A8-7EC4-4412-9506-4100BA4AE100}"/>
              </a:ext>
            </a:extLst>
          </p:cNvPr>
          <p:cNvPicPr>
            <a:picLocks noChangeAspect="1"/>
          </p:cNvPicPr>
          <p:nvPr/>
        </p:nvPicPr>
        <p:blipFill rotWithShape="1">
          <a:blip r:embed="rId3"/>
          <a:srcRect l="18906" t="32500" r="70781" b="56945"/>
          <a:stretch/>
        </p:blipFill>
        <p:spPr>
          <a:xfrm>
            <a:off x="468481" y="2262274"/>
            <a:ext cx="2365614" cy="1362020"/>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D1481668-DD54-498A-9EE0-211A7A806173}"/>
              </a:ext>
            </a:extLst>
          </p:cNvPr>
          <p:cNvPicPr>
            <a:picLocks noChangeAspect="1"/>
          </p:cNvPicPr>
          <p:nvPr/>
        </p:nvPicPr>
        <p:blipFill rotWithShape="1">
          <a:blip r:embed="rId4"/>
          <a:srcRect l="33827" t="32988" r="58732" b="59697"/>
          <a:stretch/>
        </p:blipFill>
        <p:spPr>
          <a:xfrm>
            <a:off x="6639126" y="2262274"/>
            <a:ext cx="2307565" cy="1276239"/>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3E467BE5-70DF-47E5-B223-FBEC99584B2C}"/>
              </a:ext>
            </a:extLst>
          </p:cNvPr>
          <p:cNvPicPr>
            <a:picLocks noChangeAspect="1"/>
          </p:cNvPicPr>
          <p:nvPr/>
        </p:nvPicPr>
        <p:blipFill rotWithShape="1">
          <a:blip r:embed="rId5"/>
          <a:srcRect l="29669" t="45907" r="62344" b="44093"/>
          <a:stretch/>
        </p:blipFill>
        <p:spPr>
          <a:xfrm>
            <a:off x="9660962" y="2262274"/>
            <a:ext cx="1812117" cy="127624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EDDF3B8C-571E-4BAC-A2CF-108782BFD27D}"/>
              </a:ext>
            </a:extLst>
          </p:cNvPr>
          <p:cNvPicPr>
            <a:picLocks noChangeAspect="1"/>
          </p:cNvPicPr>
          <p:nvPr/>
        </p:nvPicPr>
        <p:blipFill rotWithShape="1">
          <a:blip r:embed="rId6"/>
          <a:srcRect l="39688" t="32988" r="52578" b="56944"/>
          <a:stretch/>
        </p:blipFill>
        <p:spPr>
          <a:xfrm>
            <a:off x="3548366" y="2253718"/>
            <a:ext cx="2004509" cy="1467765"/>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C561C6D4-3C9F-4731-976E-F88F333348F2}"/>
              </a:ext>
            </a:extLst>
          </p:cNvPr>
          <p:cNvPicPr>
            <a:picLocks noChangeAspect="1"/>
          </p:cNvPicPr>
          <p:nvPr/>
        </p:nvPicPr>
        <p:blipFill rotWithShape="1">
          <a:blip r:embed="rId7">
            <a:alphaModFix amt="85000"/>
          </a:blip>
          <a:srcRect l="23593" t="38761" r="24219" b="18471"/>
          <a:stretch/>
        </p:blipFill>
        <p:spPr>
          <a:xfrm>
            <a:off x="9682880" y="5550107"/>
            <a:ext cx="2234136" cy="1029878"/>
          </a:xfrm>
          <a:prstGeom prst="rect">
            <a:avLst/>
          </a:prstGeom>
        </p:spPr>
      </p:pic>
      <p:pic>
        <p:nvPicPr>
          <p:cNvPr id="13" name="Picture 12">
            <a:extLst>
              <a:ext uri="{FF2B5EF4-FFF2-40B4-BE49-F238E27FC236}">
                <a16:creationId xmlns:a16="http://schemas.microsoft.com/office/drawing/2014/main" id="{E3D81221-F9E9-4206-9298-084BCD8209FA}"/>
              </a:ext>
            </a:extLst>
          </p:cNvPr>
          <p:cNvPicPr>
            <a:picLocks noChangeAspect="1"/>
          </p:cNvPicPr>
          <p:nvPr/>
        </p:nvPicPr>
        <p:blipFill rotWithShape="1">
          <a:blip r:embed="rId8">
            <a:alphaModFix amt="70000"/>
          </a:blip>
          <a:srcRect l="50000" t="24722" r="32031" b="65278"/>
          <a:stretch/>
        </p:blipFill>
        <p:spPr>
          <a:xfrm>
            <a:off x="7124700" y="5722146"/>
            <a:ext cx="2190750" cy="685800"/>
          </a:xfrm>
          <a:prstGeom prst="rect">
            <a:avLst/>
          </a:prstGeom>
        </p:spPr>
      </p:pic>
    </p:spTree>
    <p:extLst>
      <p:ext uri="{BB962C8B-B14F-4D97-AF65-F5344CB8AC3E}">
        <p14:creationId xmlns:p14="http://schemas.microsoft.com/office/powerpoint/2010/main" val="2588548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hearts</a:t>
            </a:r>
            <a:r>
              <a:rPr lang="en-US" sz="3100" kern="1200" dirty="0">
                <a:solidFill>
                  <a:schemeClr val="bg1"/>
                </a:solidFill>
                <a:latin typeface="+mj-lt"/>
                <a:ea typeface="+mj-ea"/>
                <a:cs typeface="+mj-cs"/>
              </a:rPr>
              <a:t> over opponents 1nt opening bid (5 card heart suit and 4+ cards in an unspecified minor).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nvGraphicFramePr>
        <p:xfrm>
          <a:off x="5836036" y="662399"/>
          <a:ext cx="5477524" cy="4779613"/>
        </p:xfrm>
        <a:graphic>
          <a:graphicData uri="http://schemas.openxmlformats.org/drawingml/2006/table">
            <a:tbl>
              <a:tblPr firstRow="1" bandRow="1">
                <a:tableStyleId>{7E9639D4-E3E2-4D34-9284-5A2195B3D0D7}</a:tableStyleId>
              </a:tblPr>
              <a:tblGrid>
                <a:gridCol w="2721989">
                  <a:extLst>
                    <a:ext uri="{9D8B030D-6E8A-4147-A177-3AD203B41FA5}">
                      <a16:colId xmlns:a16="http://schemas.microsoft.com/office/drawing/2014/main" val="2467586700"/>
                    </a:ext>
                  </a:extLst>
                </a:gridCol>
                <a:gridCol w="2755535">
                  <a:extLst>
                    <a:ext uri="{9D8B030D-6E8A-4147-A177-3AD203B41FA5}">
                      <a16:colId xmlns:a16="http://schemas.microsoft.com/office/drawing/2014/main" val="1029322447"/>
                    </a:ext>
                  </a:extLst>
                </a:gridCol>
              </a:tblGrid>
              <a:tr h="403366">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994602">
                <a:tc>
                  <a:txBody>
                    <a:bodyPr/>
                    <a:lstStyle/>
                    <a:p>
                      <a:r>
                        <a:rPr lang="en-ZA" dirty="0"/>
                        <a:t>Pass</a:t>
                      </a:r>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Tolerance for ♥ and happy to play there</a:t>
                      </a:r>
                    </a:p>
                    <a:p>
                      <a:endParaRPr lang="en-ZA" dirty="0"/>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98848936"/>
                  </a:ext>
                </a:extLst>
              </a:tr>
              <a:tr h="1292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2♠</a:t>
                      </a:r>
                    </a:p>
                    <a:p>
                      <a:endParaRPr lang="en-ZA" dirty="0"/>
                    </a:p>
                  </a:txBody>
                  <a:tcPr>
                    <a:lnR w="12700" cap="flat" cmpd="sng" algn="ctr">
                      <a:solidFill>
                        <a:schemeClr val="tx2"/>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 have my own 6 card ♠ suit and don’t want to play in ♥ or your minor suit</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315401192"/>
                  </a:ext>
                </a:extLst>
              </a:tr>
              <a:tr h="696221">
                <a:tc>
                  <a:txBody>
                    <a:bodyPr/>
                    <a:lstStyle/>
                    <a:p>
                      <a:r>
                        <a:rPr lang="en-ZA" dirty="0"/>
                        <a:t>2nt</a:t>
                      </a:r>
                    </a:p>
                  </a:txBody>
                  <a:tcPr>
                    <a:lnR w="12700" cap="flat" cmpd="sng" algn="ctr">
                      <a:solidFill>
                        <a:schemeClr val="tx2"/>
                      </a:solidFill>
                      <a:prstDash val="solid"/>
                      <a:round/>
                      <a:headEnd type="none" w="med" len="med"/>
                      <a:tailEnd type="none" w="med" len="med"/>
                    </a:lnR>
                  </a:tcPr>
                </a:tc>
                <a:tc>
                  <a:txBody>
                    <a:bodyPr/>
                    <a:lstStyle/>
                    <a:p>
                      <a:r>
                        <a:rPr lang="en-ZA" dirty="0"/>
                        <a:t>Please bid your minor, partner. </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711158490"/>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01301464"/>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136642947"/>
                  </a:ext>
                </a:extLst>
              </a:tr>
            </a:tbl>
          </a:graphicData>
        </a:graphic>
      </p:graphicFrame>
      <p:pic>
        <p:nvPicPr>
          <p:cNvPr id="8" name="Picture 7">
            <a:extLst>
              <a:ext uri="{FF2B5EF4-FFF2-40B4-BE49-F238E27FC236}">
                <a16:creationId xmlns:a16="http://schemas.microsoft.com/office/drawing/2014/main" id="{45CAFD3F-5902-4BE2-9804-298A66B292B7}"/>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3D6C0CEA-81FF-441B-8BE3-49EDA071AB52}"/>
              </a:ext>
            </a:extLst>
          </p:cNvPr>
          <p:cNvPicPr>
            <a:picLocks noChangeAspect="1"/>
          </p:cNvPicPr>
          <p:nvPr/>
        </p:nvPicPr>
        <p:blipFill rotWithShape="1">
          <a:blip r:embed="rId3">
            <a:alphaModFix amt="70000"/>
          </a:blip>
          <a:srcRect l="50000" t="24722" r="32031" b="65278"/>
          <a:stretch/>
        </p:blipFill>
        <p:spPr>
          <a:xfrm>
            <a:off x="9782175" y="5852701"/>
            <a:ext cx="2190750" cy="685800"/>
          </a:xfrm>
          <a:prstGeom prst="rect">
            <a:avLst/>
          </a:prstGeom>
        </p:spPr>
      </p:pic>
    </p:spTree>
    <p:extLst>
      <p:ext uri="{BB962C8B-B14F-4D97-AF65-F5344CB8AC3E}">
        <p14:creationId xmlns:p14="http://schemas.microsoft.com/office/powerpoint/2010/main" val="2640206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alpha val="4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fontScale="90000"/>
          </a:bodyPr>
          <a:lstStyle/>
          <a:p>
            <a:r>
              <a:rPr lang="en-GB" altLang="en-US" sz="4000" b="1" dirty="0"/>
              <a:t>Mini-quiz: </a:t>
            </a:r>
            <a:r>
              <a:rPr lang="en-US" altLang="en-US" sz="4000" b="1" dirty="0"/>
              <a:t>Opponents open 1nt, partner bids 2NT, what do you do with the following hands?</a:t>
            </a:r>
            <a:endParaRPr lang="en-GB" altLang="en-US" sz="4000" b="1" dirty="0"/>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dirty="0"/>
              <a:t>             A                                 B.     		    C.			     D.                             </a:t>
            </a:r>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467BE5-70DF-47E5-B223-FBEC99584B2C}"/>
              </a:ext>
            </a:extLst>
          </p:cNvPr>
          <p:cNvPicPr>
            <a:picLocks noChangeAspect="1"/>
          </p:cNvPicPr>
          <p:nvPr/>
        </p:nvPicPr>
        <p:blipFill rotWithShape="1">
          <a:blip r:embed="rId3"/>
          <a:srcRect l="29669" t="45907" r="62344" b="44093"/>
          <a:stretch/>
        </p:blipFill>
        <p:spPr>
          <a:xfrm>
            <a:off x="9660962" y="2262274"/>
            <a:ext cx="1812117" cy="127624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EDDF3B8C-571E-4BAC-A2CF-108782BFD27D}"/>
              </a:ext>
            </a:extLst>
          </p:cNvPr>
          <p:cNvPicPr>
            <a:picLocks noChangeAspect="1"/>
          </p:cNvPicPr>
          <p:nvPr/>
        </p:nvPicPr>
        <p:blipFill rotWithShape="1">
          <a:blip r:embed="rId4"/>
          <a:srcRect l="39688" t="32988" r="52578" b="56944"/>
          <a:stretch/>
        </p:blipFill>
        <p:spPr>
          <a:xfrm>
            <a:off x="3548366" y="2253718"/>
            <a:ext cx="2004509" cy="1467765"/>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4B8AC216-77AE-4D19-8CC6-9BE12508DB8F}"/>
              </a:ext>
            </a:extLst>
          </p:cNvPr>
          <p:cNvPicPr>
            <a:picLocks noChangeAspect="1"/>
          </p:cNvPicPr>
          <p:nvPr/>
        </p:nvPicPr>
        <p:blipFill rotWithShape="1">
          <a:blip r:embed="rId5"/>
          <a:srcRect l="43009" t="42083" r="48516" b="50001"/>
          <a:stretch/>
        </p:blipFill>
        <p:spPr>
          <a:xfrm>
            <a:off x="6308909" y="2262275"/>
            <a:ext cx="2428845" cy="1276239"/>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80C433BF-6EFA-4A29-BC76-C603A7E19CC3}"/>
              </a:ext>
            </a:extLst>
          </p:cNvPr>
          <p:cNvPicPr>
            <a:picLocks noChangeAspect="1"/>
          </p:cNvPicPr>
          <p:nvPr/>
        </p:nvPicPr>
        <p:blipFill rotWithShape="1">
          <a:blip r:embed="rId6"/>
          <a:srcRect l="25078" t="42639" r="68438" b="50000"/>
          <a:stretch/>
        </p:blipFill>
        <p:spPr>
          <a:xfrm>
            <a:off x="494230" y="2262274"/>
            <a:ext cx="2000186" cy="1277230"/>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A5532F2F-A2E4-46D7-9188-3B5880A4A28B}"/>
              </a:ext>
            </a:extLst>
          </p:cNvPr>
          <p:cNvPicPr>
            <a:picLocks noChangeAspect="1"/>
          </p:cNvPicPr>
          <p:nvPr/>
        </p:nvPicPr>
        <p:blipFill rotWithShape="1">
          <a:blip r:embed="rId7">
            <a:alphaModFix amt="85000"/>
          </a:blip>
          <a:srcRect l="23593" t="38761" r="24219" b="18471"/>
          <a:stretch/>
        </p:blipFill>
        <p:spPr>
          <a:xfrm>
            <a:off x="9660962" y="5550107"/>
            <a:ext cx="2234136" cy="1029878"/>
          </a:xfrm>
          <a:prstGeom prst="rect">
            <a:avLst/>
          </a:prstGeom>
        </p:spPr>
      </p:pic>
      <p:pic>
        <p:nvPicPr>
          <p:cNvPr id="13" name="Picture 12">
            <a:extLst>
              <a:ext uri="{FF2B5EF4-FFF2-40B4-BE49-F238E27FC236}">
                <a16:creationId xmlns:a16="http://schemas.microsoft.com/office/drawing/2014/main" id="{AE659F0B-74C4-417B-BEC0-B3083FE93099}"/>
              </a:ext>
            </a:extLst>
          </p:cNvPr>
          <p:cNvPicPr>
            <a:picLocks noChangeAspect="1"/>
          </p:cNvPicPr>
          <p:nvPr/>
        </p:nvPicPr>
        <p:blipFill rotWithShape="1">
          <a:blip r:embed="rId8">
            <a:alphaModFix amt="70000"/>
          </a:blip>
          <a:srcRect l="50000" t="24722" r="32031" b="65278"/>
          <a:stretch/>
        </p:blipFill>
        <p:spPr>
          <a:xfrm>
            <a:off x="7334250" y="5722146"/>
            <a:ext cx="2190750" cy="685800"/>
          </a:xfrm>
          <a:prstGeom prst="rect">
            <a:avLst/>
          </a:prstGeom>
        </p:spPr>
      </p:pic>
    </p:spTree>
    <p:extLst>
      <p:ext uri="{BB962C8B-B14F-4D97-AF65-F5344CB8AC3E}">
        <p14:creationId xmlns:p14="http://schemas.microsoft.com/office/powerpoint/2010/main" val="2008930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Partner </a:t>
            </a:r>
            <a:r>
              <a:rPr lang="en-US" sz="3100" dirty="0">
                <a:solidFill>
                  <a:schemeClr val="bg1"/>
                </a:solidFill>
              </a:rPr>
              <a:t>bid 2 No Trumps</a:t>
            </a:r>
            <a:r>
              <a:rPr lang="en-US" sz="3100" kern="1200" dirty="0">
                <a:solidFill>
                  <a:schemeClr val="bg1"/>
                </a:solidFill>
                <a:latin typeface="+mj-lt"/>
                <a:ea typeface="+mj-ea"/>
                <a:cs typeface="+mj-cs"/>
              </a:rPr>
              <a:t> over opponents 1nt opening bid (5/5 in the minors). What do you do as advancer?</a:t>
            </a:r>
            <a:endParaRPr lang="en-US" sz="2000" kern="1200" dirty="0">
              <a:solidFill>
                <a:schemeClr val="bg1"/>
              </a:solidFill>
              <a:latin typeface="+mj-lt"/>
              <a:ea typeface="+mj-ea"/>
              <a:cs typeface="+mj-cs"/>
            </a:endParaRPr>
          </a:p>
        </p:txBody>
      </p:sp>
      <p:graphicFrame>
        <p:nvGraphicFramePr>
          <p:cNvPr id="6" name="Table 6">
            <a:extLst>
              <a:ext uri="{FF2B5EF4-FFF2-40B4-BE49-F238E27FC236}">
                <a16:creationId xmlns:a16="http://schemas.microsoft.com/office/drawing/2014/main" id="{F2D22B0A-2FBB-464B-A000-AF7BB016DBD8}"/>
              </a:ext>
            </a:extLst>
          </p:cNvPr>
          <p:cNvGraphicFramePr>
            <a:graphicFrameLocks noGrp="1"/>
          </p:cNvGraphicFramePr>
          <p:nvPr/>
        </p:nvGraphicFramePr>
        <p:xfrm>
          <a:off x="5853790" y="1614750"/>
          <a:ext cx="5477524" cy="3150644"/>
        </p:xfrm>
        <a:graphic>
          <a:graphicData uri="http://schemas.openxmlformats.org/drawingml/2006/table">
            <a:tbl>
              <a:tblPr firstRow="1" bandRow="1">
                <a:tableStyleId>{7E9639D4-E3E2-4D34-9284-5A2195B3D0D7}</a:tableStyleId>
              </a:tblPr>
              <a:tblGrid>
                <a:gridCol w="2677650">
                  <a:extLst>
                    <a:ext uri="{9D8B030D-6E8A-4147-A177-3AD203B41FA5}">
                      <a16:colId xmlns:a16="http://schemas.microsoft.com/office/drawing/2014/main" val="2467586700"/>
                    </a:ext>
                  </a:extLst>
                </a:gridCol>
                <a:gridCol w="2799874">
                  <a:extLst>
                    <a:ext uri="{9D8B030D-6E8A-4147-A177-3AD203B41FA5}">
                      <a16:colId xmlns:a16="http://schemas.microsoft.com/office/drawing/2014/main" val="1029322447"/>
                    </a:ext>
                  </a:extLst>
                </a:gridCol>
              </a:tblGrid>
              <a:tr h="0">
                <a:tc>
                  <a:txBody>
                    <a:bodyPr/>
                    <a:lstStyle/>
                    <a:p>
                      <a:r>
                        <a:rPr lang="en-ZA" b="0" dirty="0"/>
                        <a:t>Bid</a:t>
                      </a:r>
                    </a:p>
                  </a:txBody>
                  <a:tcPr>
                    <a:lnR w="12700" cap="flat" cmpd="sng" algn="ctr">
                      <a:solidFill>
                        <a:schemeClr val="tx2"/>
                      </a:solidFill>
                      <a:prstDash val="solid"/>
                      <a:round/>
                      <a:headEnd type="none" w="med" len="med"/>
                      <a:tailEnd type="none" w="med" len="med"/>
                    </a:lnR>
                  </a:tcPr>
                </a:tc>
                <a:tc>
                  <a:txBody>
                    <a:bodyPr/>
                    <a:lstStyle/>
                    <a:p>
                      <a:r>
                        <a:rPr lang="en-ZA" dirty="0"/>
                        <a:t>Meaning</a:t>
                      </a:r>
                    </a:p>
                  </a:txBody>
                  <a:tcP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173717"/>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prefer ♣</a:t>
                      </a:r>
                    </a:p>
                  </a:txBody>
                  <a:tcPr>
                    <a:lnL w="12700" cap="flat" cmpd="sng" algn="ctr">
                      <a:solidFill>
                        <a:schemeClr val="tx2"/>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1301464"/>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prefer ♦</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136642947"/>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cd♥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730992428"/>
                  </a:ext>
                </a:extLst>
              </a:tr>
              <a:tr h="696221">
                <a:tc>
                  <a:txBody>
                    <a:bodyPr/>
                    <a:lstStyle/>
                    <a:p>
                      <a:r>
                        <a:rPr lang="en-ZA" dirty="0"/>
                        <a:t>3♠</a:t>
                      </a:r>
                    </a:p>
                  </a:txBody>
                  <a:tcPr>
                    <a:lnR w="12700" cap="flat" cmpd="sng" algn="ctr">
                      <a:solidFill>
                        <a:schemeClr val="tx2"/>
                      </a:solidFill>
                      <a:prstDash val="solid"/>
                      <a:round/>
                      <a:headEnd type="none" w="med" len="med"/>
                      <a:tailEnd type="none" w="med" len="med"/>
                    </a:lnR>
                  </a:tcPr>
                </a:tc>
                <a:tc>
                  <a:txBody>
                    <a:bodyPr/>
                    <a:lstStyle/>
                    <a:p>
                      <a:r>
                        <a:rPr lang="en-ZA" dirty="0"/>
                        <a:t>I have my own 6 card ♠ suit and want to play there</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849544044"/>
                  </a:ext>
                </a:extLst>
              </a:tr>
            </a:tbl>
          </a:graphicData>
        </a:graphic>
      </p:graphicFrame>
      <p:pic>
        <p:nvPicPr>
          <p:cNvPr id="8" name="Picture 7">
            <a:extLst>
              <a:ext uri="{FF2B5EF4-FFF2-40B4-BE49-F238E27FC236}">
                <a16:creationId xmlns:a16="http://schemas.microsoft.com/office/drawing/2014/main" id="{DA208CEF-3FBA-407F-914C-31C5692BBB5E}"/>
              </a:ext>
            </a:extLst>
          </p:cNvPr>
          <p:cNvPicPr>
            <a:picLocks noChangeAspect="1"/>
          </p:cNvPicPr>
          <p:nvPr/>
        </p:nvPicPr>
        <p:blipFill rotWithShape="1">
          <a:blip r:embed="rId2">
            <a:alphaModFix amt="85000"/>
          </a:blip>
          <a:srcRect l="23593" t="38761" r="24219" b="18471"/>
          <a:stretch/>
        </p:blipFill>
        <p:spPr>
          <a:xfrm>
            <a:off x="152400" y="5680662"/>
            <a:ext cx="2234136" cy="1029878"/>
          </a:xfrm>
          <a:prstGeom prst="rect">
            <a:avLst/>
          </a:prstGeom>
        </p:spPr>
      </p:pic>
      <p:pic>
        <p:nvPicPr>
          <p:cNvPr id="9" name="Picture 8">
            <a:extLst>
              <a:ext uri="{FF2B5EF4-FFF2-40B4-BE49-F238E27FC236}">
                <a16:creationId xmlns:a16="http://schemas.microsoft.com/office/drawing/2014/main" id="{8BADB76E-79F6-4600-8CEB-370BEA7A9659}"/>
              </a:ext>
            </a:extLst>
          </p:cNvPr>
          <p:cNvPicPr>
            <a:picLocks noChangeAspect="1"/>
          </p:cNvPicPr>
          <p:nvPr/>
        </p:nvPicPr>
        <p:blipFill rotWithShape="1">
          <a:blip r:embed="rId3">
            <a:alphaModFix amt="70000"/>
          </a:blip>
          <a:srcRect l="50000" t="24722" r="32031" b="65278"/>
          <a:stretch/>
        </p:blipFill>
        <p:spPr>
          <a:xfrm>
            <a:off x="9772650" y="5694344"/>
            <a:ext cx="2190750" cy="685800"/>
          </a:xfrm>
          <a:prstGeom prst="rect">
            <a:avLst/>
          </a:prstGeom>
        </p:spPr>
      </p:pic>
    </p:spTree>
    <p:extLst>
      <p:ext uri="{BB962C8B-B14F-4D97-AF65-F5344CB8AC3E}">
        <p14:creationId xmlns:p14="http://schemas.microsoft.com/office/powerpoint/2010/main" val="138175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sz="3700" dirty="0"/>
              <a:t>Don’t overcall over opponents 1nt if you have a balanced hand</a:t>
            </a:r>
          </a:p>
        </p:txBody>
      </p:sp>
      <p:sp>
        <p:nvSpPr>
          <p:cNvPr id="8" name="TextBox 7">
            <a:extLst>
              <a:ext uri="{FF2B5EF4-FFF2-40B4-BE49-F238E27FC236}">
                <a16:creationId xmlns:a16="http://schemas.microsoft.com/office/drawing/2014/main" id="{20981F1E-2EE0-44F9-979F-18A480832124}"/>
              </a:ext>
            </a:extLst>
          </p:cNvPr>
          <p:cNvSpPr txBox="1"/>
          <p:nvPr/>
        </p:nvSpPr>
        <p:spPr>
          <a:xfrm>
            <a:off x="838200" y="2548467"/>
            <a:ext cx="4595071"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Balanced hand contains</a:t>
            </a:r>
          </a:p>
          <a:p>
            <a:pPr marL="742950" lvl="1" indent="-228600">
              <a:lnSpc>
                <a:spcPct val="90000"/>
              </a:lnSpc>
              <a:spcAft>
                <a:spcPts val="600"/>
              </a:spcAft>
              <a:buFont typeface="Arial" panose="020B0604020202020204" pitchFamily="34" charset="0"/>
              <a:buChar char="•"/>
            </a:pPr>
            <a:r>
              <a:rPr lang="en-US" sz="2000" dirty="0"/>
              <a:t>No singleton or void</a:t>
            </a:r>
          </a:p>
          <a:p>
            <a:pPr marL="742950" lvl="1" indent="-228600">
              <a:lnSpc>
                <a:spcPct val="90000"/>
              </a:lnSpc>
              <a:spcAft>
                <a:spcPts val="600"/>
              </a:spcAft>
              <a:buFont typeface="Arial" panose="020B0604020202020204" pitchFamily="34" charset="0"/>
              <a:buChar char="•"/>
            </a:pPr>
            <a:r>
              <a:rPr lang="en-US" sz="2000" dirty="0"/>
              <a:t>No more than one doubleton</a:t>
            </a:r>
          </a:p>
          <a:p>
            <a:pPr marL="742950" lvl="1" indent="-228600">
              <a:lnSpc>
                <a:spcPct val="90000"/>
              </a:lnSpc>
              <a:spcAft>
                <a:spcPts val="600"/>
              </a:spcAft>
              <a:buFont typeface="Arial" panose="020B0604020202020204" pitchFamily="34" charset="0"/>
              <a:buChar char="•"/>
            </a:pPr>
            <a:r>
              <a:rPr lang="en-US" sz="2000" dirty="0"/>
              <a:t>Typical hand shapes are 4333 4432 5332</a:t>
            </a:r>
          </a:p>
          <a:p>
            <a:pPr indent="-228600">
              <a:lnSpc>
                <a:spcPct val="90000"/>
              </a:lnSpc>
              <a:spcAft>
                <a:spcPts val="600"/>
              </a:spcAft>
              <a:buFont typeface="Arial" panose="020B0604020202020204" pitchFamily="34" charset="0"/>
              <a:buChar char="•"/>
            </a:pPr>
            <a:r>
              <a:rPr lang="en-US" sz="2000" dirty="0"/>
              <a:t>It doesn’t matter how strong you are, if you have a balanced hand and they open 1NT </a:t>
            </a:r>
            <a:r>
              <a:rPr lang="en-US" sz="2000" b="1" dirty="0"/>
              <a:t>DO NOT BID</a:t>
            </a:r>
          </a:p>
        </p:txBody>
      </p:sp>
      <p:sp>
        <p:nvSpPr>
          <p:cNvPr id="23" name="Rectangle 22">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DFA492E-56C2-4A4B-AB81-9841501403B8}"/>
              </a:ext>
            </a:extLst>
          </p:cNvPr>
          <p:cNvPicPr>
            <a:picLocks noChangeAspect="1"/>
          </p:cNvPicPr>
          <p:nvPr/>
        </p:nvPicPr>
        <p:blipFill rotWithShape="1">
          <a:blip r:embed="rId2"/>
          <a:srcRect l="19297" t="33194" r="72712" b="56945"/>
          <a:stretch/>
        </p:blipFill>
        <p:spPr>
          <a:xfrm>
            <a:off x="6420908" y="871065"/>
            <a:ext cx="2364317" cy="1641151"/>
          </a:xfrm>
          <a:prstGeom prst="rect">
            <a:avLst/>
          </a:prstGeom>
          <a:ln w="228600" cap="sq" cmpd="thickThin">
            <a:solidFill>
              <a:srgbClr val="000000"/>
            </a:solidFill>
            <a:prstDash val="solid"/>
            <a:miter lim="800000"/>
          </a:ln>
          <a:effectLst>
            <a:innerShdw blurRad="76200">
              <a:srgbClr val="000000"/>
            </a:innerShdw>
          </a:effectLst>
        </p:spPr>
      </p:pic>
      <p:sp>
        <p:nvSpPr>
          <p:cNvPr id="29" name="Rectangle 28">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B860D6-FCB9-4B1A-967C-9896151D55D9}"/>
              </a:ext>
            </a:extLst>
          </p:cNvPr>
          <p:cNvPicPr>
            <a:picLocks noChangeAspect="1"/>
          </p:cNvPicPr>
          <p:nvPr/>
        </p:nvPicPr>
        <p:blipFill rotWithShape="1">
          <a:blip r:embed="rId2"/>
          <a:srcRect l="39744" t="33195" r="51702" b="56944"/>
          <a:stretch/>
        </p:blipFill>
        <p:spPr>
          <a:xfrm>
            <a:off x="9502775" y="925075"/>
            <a:ext cx="2364317" cy="153313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4E11E75B-5179-4AA4-A1BC-D6DF97651A9C}"/>
              </a:ext>
            </a:extLst>
          </p:cNvPr>
          <p:cNvPicPr>
            <a:picLocks noChangeAspect="1"/>
          </p:cNvPicPr>
          <p:nvPr/>
        </p:nvPicPr>
        <p:blipFill rotWithShape="1">
          <a:blip r:embed="rId3"/>
          <a:srcRect l="19297" t="33194" r="72244" b="56944"/>
          <a:stretch/>
        </p:blipFill>
        <p:spPr>
          <a:xfrm>
            <a:off x="7325595" y="4088841"/>
            <a:ext cx="3399555" cy="222940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4"/>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9193855D-5BDA-4A38-B1C3-F8C6D30FF791}"/>
              </a:ext>
            </a:extLst>
          </p:cNvPr>
          <p:cNvPicPr>
            <a:picLocks noChangeAspect="1"/>
          </p:cNvPicPr>
          <p:nvPr/>
        </p:nvPicPr>
        <p:blipFill rotWithShape="1">
          <a:blip r:embed="rId5">
            <a:alphaModFix amt="70000"/>
          </a:blip>
          <a:srcRect l="50000" t="24722" r="32031" b="65278"/>
          <a:stretch/>
        </p:blipFill>
        <p:spPr>
          <a:xfrm>
            <a:off x="3668090" y="6013450"/>
            <a:ext cx="2190750" cy="685800"/>
          </a:xfrm>
          <a:prstGeom prst="rect">
            <a:avLst/>
          </a:prstGeom>
        </p:spPr>
      </p:pic>
    </p:spTree>
    <p:extLst>
      <p:ext uri="{BB962C8B-B14F-4D97-AF65-F5344CB8AC3E}">
        <p14:creationId xmlns:p14="http://schemas.microsoft.com/office/powerpoint/2010/main" val="160391118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Advantages of Multi Landy</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4935984" y="1765018"/>
            <a:ext cx="6688820" cy="4647426"/>
          </a:xfrm>
          <a:prstGeom prst="rect">
            <a:avLst/>
          </a:prstGeom>
          <a:noFill/>
        </p:spPr>
        <p:txBody>
          <a:bodyPr wrap="square">
            <a:spAutoFit/>
          </a:bodyPr>
          <a:lstStyle/>
          <a:p>
            <a:pPr marL="514350" indent="-514350">
              <a:buAutoNum type="alphaLcParenR"/>
            </a:pPr>
            <a:r>
              <a:rPr lang="en-ZA" sz="2400" dirty="0"/>
              <a:t>You can show most hand types</a:t>
            </a:r>
          </a:p>
          <a:p>
            <a:pPr marL="514350" indent="-514350">
              <a:buAutoNum type="alphaLcParenR"/>
            </a:pPr>
            <a:r>
              <a:rPr lang="en-ZA" sz="2400" dirty="0"/>
              <a:t>You can show the 5 card Major and partner will be able to make a reasonable choice about the Major</a:t>
            </a:r>
          </a:p>
          <a:p>
            <a:pPr marL="514350" indent="-514350">
              <a:buAutoNum type="alphaLcParenR"/>
            </a:pPr>
            <a:r>
              <a:rPr lang="en-ZA" sz="2400" dirty="0"/>
              <a:t>Partner knows which of the suits is longer and can make a better judgement call as to what to do.</a:t>
            </a:r>
          </a:p>
          <a:p>
            <a:pPr marL="514350" indent="-514350">
              <a:buAutoNum type="alphaLcParenR"/>
            </a:pPr>
            <a:r>
              <a:rPr lang="en-ZA" sz="2400" dirty="0"/>
              <a:t>By 2♣ showing the majors partner can bid 2♦ to ask the </a:t>
            </a:r>
            <a:r>
              <a:rPr lang="en-ZA" sz="2400" dirty="0" err="1"/>
              <a:t>overcaller</a:t>
            </a:r>
            <a:r>
              <a:rPr lang="en-ZA" sz="2400" dirty="0"/>
              <a:t> which is the longer Major and thus can find the partnership’s best fit</a:t>
            </a:r>
          </a:p>
          <a:p>
            <a:pPr marL="514350" indent="-514350">
              <a:buAutoNum type="alphaLcParenR"/>
            </a:pPr>
            <a:endParaRPr lang="en-ZA" sz="2800" dirty="0"/>
          </a:p>
          <a:p>
            <a:endParaRPr lang="en-ZA" sz="2800" dirty="0"/>
          </a:p>
        </p:txBody>
      </p:sp>
      <p:pic>
        <p:nvPicPr>
          <p:cNvPr id="6" name="Picture 5">
            <a:extLst>
              <a:ext uri="{FF2B5EF4-FFF2-40B4-BE49-F238E27FC236}">
                <a16:creationId xmlns:a16="http://schemas.microsoft.com/office/drawing/2014/main" id="{1D84A652-4502-4D6A-91B8-5D09F24CA34C}"/>
              </a:ext>
            </a:extLst>
          </p:cNvPr>
          <p:cNvPicPr>
            <a:picLocks noChangeAspect="1"/>
          </p:cNvPicPr>
          <p:nvPr/>
        </p:nvPicPr>
        <p:blipFill rotWithShape="1">
          <a:blip r:embed="rId3">
            <a:alphaModFix amt="85000"/>
          </a:blip>
          <a:srcRect l="23593" t="38761" r="24219" b="18471"/>
          <a:stretch/>
        </p:blipFill>
        <p:spPr>
          <a:xfrm>
            <a:off x="9810750" y="5623226"/>
            <a:ext cx="2234136" cy="1029878"/>
          </a:xfrm>
          <a:prstGeom prst="rect">
            <a:avLst/>
          </a:prstGeom>
        </p:spPr>
      </p:pic>
      <p:pic>
        <p:nvPicPr>
          <p:cNvPr id="7" name="Picture 6">
            <a:extLst>
              <a:ext uri="{FF2B5EF4-FFF2-40B4-BE49-F238E27FC236}">
                <a16:creationId xmlns:a16="http://schemas.microsoft.com/office/drawing/2014/main" id="{85C09996-10F1-4662-91FD-42B04EF01105}"/>
              </a:ext>
            </a:extLst>
          </p:cNvPr>
          <p:cNvPicPr>
            <a:picLocks noChangeAspect="1"/>
          </p:cNvPicPr>
          <p:nvPr/>
        </p:nvPicPr>
        <p:blipFill rotWithShape="1">
          <a:blip r:embed="rId4">
            <a:alphaModFix amt="70000"/>
          </a:blip>
          <a:srcRect l="50000" t="24722" r="32031" b="65278"/>
          <a:stretch/>
        </p:blipFill>
        <p:spPr>
          <a:xfrm>
            <a:off x="7620000" y="5795265"/>
            <a:ext cx="2190750" cy="685800"/>
          </a:xfrm>
          <a:prstGeom prst="rect">
            <a:avLst/>
          </a:prstGeom>
        </p:spPr>
      </p:pic>
    </p:spTree>
    <p:extLst>
      <p:ext uri="{BB962C8B-B14F-4D97-AF65-F5344CB8AC3E}">
        <p14:creationId xmlns:p14="http://schemas.microsoft.com/office/powerpoint/2010/main" val="1189819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Disadvantages of Multi Landy</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4944862" y="2026281"/>
            <a:ext cx="6688820" cy="4093428"/>
          </a:xfrm>
          <a:prstGeom prst="rect">
            <a:avLst/>
          </a:prstGeom>
          <a:noFill/>
        </p:spPr>
        <p:txBody>
          <a:bodyPr wrap="square">
            <a:spAutoFit/>
          </a:bodyPr>
          <a:lstStyle/>
          <a:p>
            <a:pPr marL="514350" indent="-514350">
              <a:buFontTx/>
              <a:buAutoNum type="alphaLcParenR"/>
            </a:pPr>
            <a:r>
              <a:rPr lang="en-US" sz="2400" dirty="0"/>
              <a:t>You cannot double for penalties. </a:t>
            </a:r>
            <a:r>
              <a:rPr lang="en-US" sz="1600" dirty="0"/>
              <a:t>This isn’t a great loss against a strong NT because most often the opponents have a way to deal with it and can often escape but is bad against a weak NT where doubling for penalties is crucial. To counter this Multi Landy changes against a weak NT</a:t>
            </a:r>
            <a:endParaRPr lang="en-US" sz="2400" dirty="0"/>
          </a:p>
          <a:p>
            <a:pPr marL="514350" indent="-514350">
              <a:buAutoNum type="alphaLcParenR"/>
            </a:pPr>
            <a:r>
              <a:rPr lang="en-US" sz="2400" dirty="0"/>
              <a:t>After a 2h/2s overcall, if you want to play in the minor, it will be at the 3 level.</a:t>
            </a:r>
          </a:p>
          <a:p>
            <a:pPr marL="514350" indent="-514350">
              <a:buAutoNum type="alphaLcParenR"/>
            </a:pPr>
            <a:r>
              <a:rPr lang="en-US" sz="2400" dirty="0"/>
              <a:t>You must wait to show your one suiter. Your partner must respond first for you to be able to tell what it is, and the auction may run away before you have a chance</a:t>
            </a:r>
          </a:p>
          <a:p>
            <a:pPr marL="514350" indent="-514350">
              <a:buAutoNum type="alphaLcParenR"/>
            </a:pPr>
            <a:endParaRPr lang="en-ZA" sz="2800" dirty="0"/>
          </a:p>
        </p:txBody>
      </p:sp>
      <p:pic>
        <p:nvPicPr>
          <p:cNvPr id="6" name="Picture 5">
            <a:extLst>
              <a:ext uri="{FF2B5EF4-FFF2-40B4-BE49-F238E27FC236}">
                <a16:creationId xmlns:a16="http://schemas.microsoft.com/office/drawing/2014/main" id="{2073471E-8578-466D-AC81-7E95F1B021C9}"/>
              </a:ext>
            </a:extLst>
          </p:cNvPr>
          <p:cNvPicPr>
            <a:picLocks noChangeAspect="1"/>
          </p:cNvPicPr>
          <p:nvPr/>
        </p:nvPicPr>
        <p:blipFill rotWithShape="1">
          <a:blip r:embed="rId3">
            <a:alphaModFix amt="85000"/>
          </a:blip>
          <a:srcRect l="23593" t="38761" r="24219" b="18471"/>
          <a:stretch/>
        </p:blipFill>
        <p:spPr>
          <a:xfrm>
            <a:off x="9867900" y="5718762"/>
            <a:ext cx="2234136" cy="1029878"/>
          </a:xfrm>
          <a:prstGeom prst="rect">
            <a:avLst/>
          </a:prstGeom>
        </p:spPr>
      </p:pic>
      <p:pic>
        <p:nvPicPr>
          <p:cNvPr id="7" name="Picture 6">
            <a:extLst>
              <a:ext uri="{FF2B5EF4-FFF2-40B4-BE49-F238E27FC236}">
                <a16:creationId xmlns:a16="http://schemas.microsoft.com/office/drawing/2014/main" id="{2C867D8F-DEC3-4753-BA9F-C4E73F35A24F}"/>
              </a:ext>
            </a:extLst>
          </p:cNvPr>
          <p:cNvPicPr>
            <a:picLocks noChangeAspect="1"/>
          </p:cNvPicPr>
          <p:nvPr/>
        </p:nvPicPr>
        <p:blipFill rotWithShape="1">
          <a:blip r:embed="rId4">
            <a:alphaModFix amt="70000"/>
          </a:blip>
          <a:srcRect l="50000" t="24722" r="32031" b="65278"/>
          <a:stretch/>
        </p:blipFill>
        <p:spPr>
          <a:xfrm>
            <a:off x="7677150" y="5905500"/>
            <a:ext cx="2190750" cy="685800"/>
          </a:xfrm>
          <a:prstGeom prst="rect">
            <a:avLst/>
          </a:prstGeom>
        </p:spPr>
      </p:pic>
    </p:spTree>
    <p:extLst>
      <p:ext uri="{BB962C8B-B14F-4D97-AF65-F5344CB8AC3E}">
        <p14:creationId xmlns:p14="http://schemas.microsoft.com/office/powerpoint/2010/main" val="2918698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6"/>
            <a:ext cx="7129272" cy="2041154"/>
          </a:xfrm>
        </p:spPr>
        <p:txBody>
          <a:bodyPr anchor="b">
            <a:normAutofit/>
          </a:bodyPr>
          <a:lstStyle/>
          <a:p>
            <a:pPr algn="ctr"/>
            <a:r>
              <a:rPr lang="en-US" sz="5400" dirty="0"/>
              <a:t>Multi Landy against a weak NT</a:t>
            </a: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2"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9" name="TextBox 8">
            <a:extLst>
              <a:ext uri="{FF2B5EF4-FFF2-40B4-BE49-F238E27FC236}">
                <a16:creationId xmlns:a16="http://schemas.microsoft.com/office/drawing/2014/main" id="{C83211DC-8BB6-431C-99CB-4CB7D043E584}"/>
              </a:ext>
            </a:extLst>
          </p:cNvPr>
          <p:cNvSpPr txBox="1"/>
          <p:nvPr/>
        </p:nvSpPr>
        <p:spPr>
          <a:xfrm>
            <a:off x="4944862" y="2026281"/>
            <a:ext cx="6688820" cy="4585871"/>
          </a:xfrm>
          <a:prstGeom prst="rect">
            <a:avLst/>
          </a:prstGeom>
          <a:noFill/>
        </p:spPr>
        <p:txBody>
          <a:bodyPr wrap="square">
            <a:spAutoFit/>
          </a:bodyPr>
          <a:lstStyle/>
          <a:p>
            <a:pPr marL="514350" indent="-514350">
              <a:buFontTx/>
              <a:buAutoNum type="alphaLcParenR"/>
            </a:pPr>
            <a:r>
              <a:rPr lang="en-US" sz="2400" dirty="0"/>
              <a:t>A strong NT is 15-17 or 14-16</a:t>
            </a:r>
          </a:p>
          <a:p>
            <a:pPr marL="514350" indent="-514350">
              <a:buFontTx/>
              <a:buAutoNum type="alphaLcParenR"/>
            </a:pPr>
            <a:r>
              <a:rPr lang="en-US" sz="2400" dirty="0"/>
              <a:t>A weak NT is 12-14</a:t>
            </a:r>
          </a:p>
          <a:p>
            <a:endParaRPr lang="en-US" sz="2400" dirty="0"/>
          </a:p>
          <a:p>
            <a:r>
              <a:rPr lang="en-US" sz="2400" dirty="0"/>
              <a:t>Because a weak NT should and often be doubled if the over-caller has 15+HCP Multi Landy adjusts for this. A double is no longer 5+minor with a 4cd M it is now for penalties. </a:t>
            </a:r>
          </a:p>
          <a:p>
            <a:endParaRPr lang="en-US" sz="2400" dirty="0"/>
          </a:p>
          <a:p>
            <a:r>
              <a:rPr lang="en-US" sz="2400" dirty="0"/>
              <a:t>You lose the ability to show the 5 minor 4 Major hand but it is crucial to be able to double the weak NT.</a:t>
            </a:r>
          </a:p>
          <a:p>
            <a:pPr marL="514350" indent="-514350">
              <a:buAutoNum type="alphaLcParenR"/>
            </a:pPr>
            <a:endParaRPr lang="en-ZA" sz="2800" dirty="0"/>
          </a:p>
        </p:txBody>
      </p:sp>
      <p:pic>
        <p:nvPicPr>
          <p:cNvPr id="6" name="Picture 5">
            <a:extLst>
              <a:ext uri="{FF2B5EF4-FFF2-40B4-BE49-F238E27FC236}">
                <a16:creationId xmlns:a16="http://schemas.microsoft.com/office/drawing/2014/main" id="{166B6347-CE22-4827-A6FF-E6B48124490C}"/>
              </a:ext>
            </a:extLst>
          </p:cNvPr>
          <p:cNvPicPr>
            <a:picLocks noChangeAspect="1"/>
          </p:cNvPicPr>
          <p:nvPr/>
        </p:nvPicPr>
        <p:blipFill rotWithShape="1">
          <a:blip r:embed="rId3">
            <a:alphaModFix amt="85000"/>
          </a:blip>
          <a:srcRect l="23593" t="38761" r="24219" b="18471"/>
          <a:stretch/>
        </p:blipFill>
        <p:spPr>
          <a:xfrm>
            <a:off x="152400" y="5680662"/>
            <a:ext cx="2234136" cy="1029878"/>
          </a:xfrm>
          <a:prstGeom prst="rect">
            <a:avLst/>
          </a:prstGeom>
        </p:spPr>
      </p:pic>
      <p:pic>
        <p:nvPicPr>
          <p:cNvPr id="10" name="Picture 9">
            <a:extLst>
              <a:ext uri="{FF2B5EF4-FFF2-40B4-BE49-F238E27FC236}">
                <a16:creationId xmlns:a16="http://schemas.microsoft.com/office/drawing/2014/main" id="{7ABA0FE1-E859-4939-9131-2FE4DDCDA7FD}"/>
              </a:ext>
            </a:extLst>
          </p:cNvPr>
          <p:cNvPicPr>
            <a:picLocks noChangeAspect="1"/>
          </p:cNvPicPr>
          <p:nvPr/>
        </p:nvPicPr>
        <p:blipFill rotWithShape="1">
          <a:blip r:embed="rId4"/>
          <a:srcRect l="50000" t="24722" r="32031" b="65278"/>
          <a:stretch/>
        </p:blipFill>
        <p:spPr>
          <a:xfrm>
            <a:off x="9363075" y="6024740"/>
            <a:ext cx="2190750" cy="685800"/>
          </a:xfrm>
          <a:prstGeom prst="rect">
            <a:avLst/>
          </a:prstGeom>
        </p:spPr>
      </p:pic>
    </p:spTree>
    <p:extLst>
      <p:ext uri="{BB962C8B-B14F-4D97-AF65-F5344CB8AC3E}">
        <p14:creationId xmlns:p14="http://schemas.microsoft.com/office/powerpoint/2010/main" val="1976490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DBBAC-CD73-4E4E-B4CA-0B31B8C634B7}"/>
              </a:ext>
            </a:extLst>
          </p:cNvPr>
          <p:cNvPicPr>
            <a:picLocks noChangeAspect="1"/>
          </p:cNvPicPr>
          <p:nvPr/>
        </p:nvPicPr>
        <p:blipFill rotWithShape="1">
          <a:blip r:embed="rId2">
            <a:alphaModFix/>
          </a:blip>
          <a:srcRect l="23593" t="38761" r="24219" b="18471"/>
          <a:stretch/>
        </p:blipFill>
        <p:spPr>
          <a:xfrm>
            <a:off x="4784561" y="4547662"/>
            <a:ext cx="6106319" cy="1882068"/>
          </a:xfrm>
          <a:prstGeom prst="rect">
            <a:avLst/>
          </a:prstGeom>
        </p:spPr>
      </p:pic>
      <p:sp>
        <p:nvSpPr>
          <p:cNvPr id="2" name="Title 1">
            <a:extLst>
              <a:ext uri="{FF2B5EF4-FFF2-40B4-BE49-F238E27FC236}">
                <a16:creationId xmlns:a16="http://schemas.microsoft.com/office/drawing/2014/main" id="{21DE7D00-5049-49F5-B137-08CB89C6DB5D}"/>
              </a:ext>
            </a:extLst>
          </p:cNvPr>
          <p:cNvSpPr>
            <a:spLocks noGrp="1"/>
          </p:cNvSpPr>
          <p:nvPr>
            <p:ph type="title"/>
          </p:nvPr>
        </p:nvSpPr>
        <p:spPr>
          <a:xfrm>
            <a:off x="4784561" y="204895"/>
            <a:ext cx="7129272" cy="5467935"/>
          </a:xfrm>
        </p:spPr>
        <p:txBody>
          <a:bodyPr anchor="b">
            <a:normAutofit/>
          </a:bodyPr>
          <a:lstStyle/>
          <a:p>
            <a:pPr algn="ctr"/>
            <a:r>
              <a:rPr lang="en-ZA" sz="5000" dirty="0"/>
              <a:t>Thank you for attending, I hope you will be able to use Multi Landy and a big thank you to Personal Trust for sponsoring this lecture</a:t>
            </a:r>
            <a:br>
              <a:rPr lang="en-ZA" sz="5000" dirty="0"/>
            </a:br>
            <a:br>
              <a:rPr lang="en-ZA" sz="5000" dirty="0"/>
            </a:br>
            <a:endParaRPr lang="en-ZA" sz="2700" dirty="0"/>
          </a:p>
        </p:txBody>
      </p:sp>
      <p:pic>
        <p:nvPicPr>
          <p:cNvPr id="4" name="Picture 3">
            <a:extLst>
              <a:ext uri="{FF2B5EF4-FFF2-40B4-BE49-F238E27FC236}">
                <a16:creationId xmlns:a16="http://schemas.microsoft.com/office/drawing/2014/main" id="{2505D64D-B5C7-4E6E-82C0-564E4F2A00EA}"/>
              </a:ext>
            </a:extLst>
          </p:cNvPr>
          <p:cNvPicPr/>
          <p:nvPr/>
        </p:nvPicPr>
        <p:blipFill rotWithShape="1">
          <a:blip r:embed="rId3" cstate="print">
            <a:extLst>
              <a:ext uri="{28A0092B-C50C-407E-A947-70E740481C1C}">
                <a14:useLocalDpi xmlns:a14="http://schemas.microsoft.com/office/drawing/2010/main" val="0"/>
              </a:ext>
            </a:extLst>
          </a:blip>
          <a:srcRect l="28451" r="3638"/>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17" name="Picture 16">
            <a:extLst>
              <a:ext uri="{FF2B5EF4-FFF2-40B4-BE49-F238E27FC236}">
                <a16:creationId xmlns:a16="http://schemas.microsoft.com/office/drawing/2014/main" id="{BDF9B2F4-874D-4A39-A63B-A87A6341C665}"/>
              </a:ext>
            </a:extLst>
          </p:cNvPr>
          <p:cNvPicPr>
            <a:picLocks noChangeAspect="1"/>
          </p:cNvPicPr>
          <p:nvPr/>
        </p:nvPicPr>
        <p:blipFill rotWithShape="1">
          <a:blip r:embed="rId4"/>
          <a:srcRect l="50000" t="24722" r="32031" b="65278"/>
          <a:stretch/>
        </p:blipFill>
        <p:spPr>
          <a:xfrm>
            <a:off x="9723083" y="143160"/>
            <a:ext cx="2190750" cy="685800"/>
          </a:xfrm>
          <a:prstGeom prst="rect">
            <a:avLst/>
          </a:prstGeom>
        </p:spPr>
      </p:pic>
    </p:spTree>
    <p:extLst>
      <p:ext uri="{BB962C8B-B14F-4D97-AF65-F5344CB8AC3E}">
        <p14:creationId xmlns:p14="http://schemas.microsoft.com/office/powerpoint/2010/main" val="2900283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8952"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F2AF0EF-E3B7-475B-88D7-A74E65E05591}"/>
              </a:ext>
            </a:extLst>
          </p:cNvPr>
          <p:cNvPicPr>
            <a:picLocks noChangeAspect="1"/>
          </p:cNvPicPr>
          <p:nvPr/>
        </p:nvPicPr>
        <p:blipFill rotWithShape="1">
          <a:blip r:embed="rId2"/>
          <a:srcRect l="19609" t="33056" r="71172" b="56944"/>
          <a:stretch/>
        </p:blipFill>
        <p:spPr>
          <a:xfrm>
            <a:off x="730066" y="346167"/>
            <a:ext cx="2604182" cy="1588946"/>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D80AC0F3-5154-4C0F-ABF1-68A4C356B88D}"/>
              </a:ext>
            </a:extLst>
          </p:cNvPr>
          <p:cNvPicPr>
            <a:picLocks noChangeAspect="1"/>
          </p:cNvPicPr>
          <p:nvPr/>
        </p:nvPicPr>
        <p:blipFill rotWithShape="1">
          <a:blip r:embed="rId3"/>
          <a:srcRect l="39532" t="33473" r="51406" b="57083"/>
          <a:stretch/>
        </p:blipFill>
        <p:spPr>
          <a:xfrm>
            <a:off x="4689431" y="346167"/>
            <a:ext cx="2640585" cy="1547944"/>
          </a:xfrm>
          <a:prstGeom prst="rect">
            <a:avLst/>
          </a:prstGeom>
          <a:ln w="228600" cap="sq" cmpd="thickThin">
            <a:solidFill>
              <a:srgbClr val="000000"/>
            </a:solidFill>
            <a:prstDash val="solid"/>
            <a:miter lim="800000"/>
          </a:ln>
          <a:effectLst>
            <a:innerShdw blurRad="76200">
              <a:srgbClr val="000000"/>
            </a:innerShdw>
          </a:effectLst>
        </p:spPr>
      </p:pic>
      <p:pic>
        <p:nvPicPr>
          <p:cNvPr id="20" name="Picture 19">
            <a:extLst>
              <a:ext uri="{FF2B5EF4-FFF2-40B4-BE49-F238E27FC236}">
                <a16:creationId xmlns:a16="http://schemas.microsoft.com/office/drawing/2014/main" id="{5EF6642A-A776-455A-9DE0-68B3A1F8A252}"/>
              </a:ext>
            </a:extLst>
          </p:cNvPr>
          <p:cNvPicPr>
            <a:picLocks noChangeAspect="1"/>
          </p:cNvPicPr>
          <p:nvPr/>
        </p:nvPicPr>
        <p:blipFill rotWithShape="1">
          <a:blip r:embed="rId4"/>
          <a:srcRect l="29609" t="45556" r="62354" b="43611"/>
          <a:stretch/>
        </p:blipFill>
        <p:spPr>
          <a:xfrm>
            <a:off x="9080036" y="346167"/>
            <a:ext cx="2041637" cy="1547948"/>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D324D723-0DC1-4049-B68F-C4350AC666E7}"/>
              </a:ext>
            </a:extLst>
          </p:cNvPr>
          <p:cNvPicPr>
            <a:picLocks noChangeAspect="1"/>
          </p:cNvPicPr>
          <p:nvPr/>
        </p:nvPicPr>
        <p:blipFill rotWithShape="1">
          <a:blip r:embed="rId5"/>
          <a:srcRect l="19609" t="33194" r="71875" b="56528"/>
          <a:stretch/>
        </p:blipFill>
        <p:spPr>
          <a:xfrm>
            <a:off x="861900" y="2639045"/>
            <a:ext cx="2340511" cy="1588934"/>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2BC5D0AD-F46E-41AE-BA1F-04C9B3EA5E95}"/>
              </a:ext>
            </a:extLst>
          </p:cNvPr>
          <p:cNvPicPr>
            <a:picLocks noChangeAspect="1"/>
          </p:cNvPicPr>
          <p:nvPr/>
        </p:nvPicPr>
        <p:blipFill rotWithShape="1">
          <a:blip r:embed="rId3"/>
          <a:srcRect l="18950" t="32917" r="72031" b="57083"/>
          <a:stretch/>
        </p:blipFill>
        <p:spPr>
          <a:xfrm>
            <a:off x="761773" y="4930536"/>
            <a:ext cx="2537602" cy="1582664"/>
          </a:xfrm>
          <a:prstGeom prst="rect">
            <a:avLst/>
          </a:prstGeom>
          <a:ln w="228600" cap="sq" cmpd="thickThin">
            <a:solidFill>
              <a:srgbClr val="000000"/>
            </a:solidFill>
            <a:prstDash val="solid"/>
            <a:miter lim="800000"/>
          </a:ln>
          <a:effectLst>
            <a:innerShdw blurRad="76200">
              <a:srgbClr val="000000"/>
            </a:innerShdw>
          </a:effectLst>
        </p:spPr>
      </p:pic>
      <p:sp>
        <p:nvSpPr>
          <p:cNvPr id="43" name="Rectangle 42">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4485180" y="2584909"/>
            <a:ext cx="6868620" cy="1249402"/>
          </a:xfrm>
        </p:spPr>
        <p:txBody>
          <a:bodyPr vert="horz" lIns="91440" tIns="45720" rIns="91440" bIns="45720" rtlCol="0" anchor="ctr">
            <a:normAutofit/>
          </a:bodyPr>
          <a:lstStyle/>
          <a:p>
            <a:r>
              <a:rPr lang="en-US" sz="3200" kern="1200" dirty="0">
                <a:solidFill>
                  <a:srgbClr val="FFFFFF"/>
                </a:solidFill>
                <a:latin typeface="+mj-lt"/>
                <a:ea typeface="+mj-ea"/>
                <a:cs typeface="+mj-cs"/>
              </a:rPr>
              <a:t>Overcall if you have a single suited hand or a two suited hand</a:t>
            </a:r>
          </a:p>
        </p:txBody>
      </p:sp>
      <p:cxnSp>
        <p:nvCxnSpPr>
          <p:cNvPr id="45" name="Straight Connector 44">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981F1E-2EE0-44F9-979F-18A480832124}"/>
              </a:ext>
            </a:extLst>
          </p:cNvPr>
          <p:cNvSpPr txBox="1"/>
          <p:nvPr/>
        </p:nvSpPr>
        <p:spPr>
          <a:xfrm>
            <a:off x="4485181" y="3755663"/>
            <a:ext cx="7286304" cy="2756170"/>
          </a:xfrm>
          <a:prstGeom prst="rect">
            <a:avLst/>
          </a:prstGeom>
        </p:spPr>
        <p:txBody>
          <a:bodyPr vert="horz" lIns="91440" tIns="45720" rIns="91440" bIns="45720" rtlCol="0">
            <a:normAutofit lnSpcReduction="10000"/>
          </a:bodyPr>
          <a:lstStyle/>
          <a:p>
            <a:pPr algn="ctr">
              <a:lnSpc>
                <a:spcPct val="90000"/>
              </a:lnSpc>
              <a:spcAft>
                <a:spcPts val="600"/>
              </a:spcAft>
            </a:pPr>
            <a:r>
              <a:rPr lang="en-US" sz="2000" b="1" dirty="0">
                <a:solidFill>
                  <a:srgbClr val="FFFFFF"/>
                </a:solidFill>
              </a:rPr>
              <a:t>The following hands are ok to overcall a No trump with</a:t>
            </a:r>
          </a:p>
          <a:p>
            <a:pPr indent="-228600">
              <a:lnSpc>
                <a:spcPct val="90000"/>
              </a:lnSpc>
              <a:spcAft>
                <a:spcPts val="600"/>
              </a:spcAft>
              <a:buFont typeface="Arial" panose="020B0604020202020204" pitchFamily="34" charset="0"/>
              <a:buChar char="•"/>
            </a:pPr>
            <a:r>
              <a:rPr lang="en-US" sz="2000" dirty="0">
                <a:solidFill>
                  <a:srgbClr val="FFFFFF"/>
                </a:solidFill>
              </a:rPr>
              <a:t>6 cards in a minor and 4 cards in a Major</a:t>
            </a:r>
          </a:p>
          <a:p>
            <a:pPr indent="-228600">
              <a:lnSpc>
                <a:spcPct val="90000"/>
              </a:lnSpc>
              <a:spcAft>
                <a:spcPts val="600"/>
              </a:spcAft>
              <a:buFont typeface="Arial" panose="020B0604020202020204" pitchFamily="34" charset="0"/>
              <a:buChar char="•"/>
            </a:pPr>
            <a:r>
              <a:rPr lang="en-US" sz="2000" dirty="0">
                <a:solidFill>
                  <a:srgbClr val="FFFFFF"/>
                </a:solidFill>
              </a:rPr>
              <a:t>A hand with 5/4 in the Majors</a:t>
            </a:r>
          </a:p>
          <a:p>
            <a:pPr indent="-228600">
              <a:lnSpc>
                <a:spcPct val="90000"/>
              </a:lnSpc>
              <a:spcAft>
                <a:spcPts val="600"/>
              </a:spcAft>
              <a:buFont typeface="Arial" panose="020B0604020202020204" pitchFamily="34" charset="0"/>
              <a:buChar char="•"/>
            </a:pPr>
            <a:r>
              <a:rPr lang="en-US" sz="2000" dirty="0">
                <a:solidFill>
                  <a:srgbClr val="FFFFFF"/>
                </a:solidFill>
              </a:rPr>
              <a:t>A hand with 6+ cards in one of the Majors</a:t>
            </a:r>
          </a:p>
          <a:p>
            <a:pPr indent="-228600">
              <a:lnSpc>
                <a:spcPct val="90000"/>
              </a:lnSpc>
              <a:spcAft>
                <a:spcPts val="600"/>
              </a:spcAft>
              <a:buFont typeface="Arial" panose="020B0604020202020204" pitchFamily="34" charset="0"/>
              <a:buChar char="•"/>
            </a:pPr>
            <a:r>
              <a:rPr lang="en-US" sz="2000" dirty="0">
                <a:solidFill>
                  <a:srgbClr val="FFFFFF"/>
                </a:solidFill>
              </a:rPr>
              <a:t>A hand with 5/5 in both majors</a:t>
            </a:r>
          </a:p>
          <a:p>
            <a:pPr indent="-228600">
              <a:lnSpc>
                <a:spcPct val="90000"/>
              </a:lnSpc>
              <a:spcAft>
                <a:spcPts val="600"/>
              </a:spcAft>
              <a:buFont typeface="Arial" panose="020B0604020202020204" pitchFamily="34" charset="0"/>
              <a:buChar char="•"/>
            </a:pPr>
            <a:r>
              <a:rPr lang="en-US" sz="2000" dirty="0">
                <a:solidFill>
                  <a:srgbClr val="FFFFFF"/>
                </a:solidFill>
              </a:rPr>
              <a:t>A hand with 5 in a Major and 4 or 5 cards in a </a:t>
            </a:r>
          </a:p>
          <a:p>
            <a:pPr>
              <a:lnSpc>
                <a:spcPct val="90000"/>
              </a:lnSpc>
              <a:spcAft>
                <a:spcPts val="600"/>
              </a:spcAft>
            </a:pPr>
            <a:r>
              <a:rPr lang="en-US" sz="2000" dirty="0">
                <a:solidFill>
                  <a:srgbClr val="FFFFFF"/>
                </a:solidFill>
              </a:rPr>
              <a:t>   minor</a:t>
            </a:r>
          </a:p>
          <a:p>
            <a:pPr indent="-228600">
              <a:lnSpc>
                <a:spcPct val="90000"/>
              </a:lnSpc>
              <a:spcAft>
                <a:spcPts val="600"/>
              </a:spcAft>
              <a:buFont typeface="Arial" panose="020B0604020202020204" pitchFamily="34" charset="0"/>
              <a:buChar char="•"/>
            </a:pPr>
            <a:r>
              <a:rPr lang="en-US" sz="2000" dirty="0">
                <a:solidFill>
                  <a:srgbClr val="FFFFFF"/>
                </a:solidFill>
              </a:rPr>
              <a:t>A hand that has both minors 5/5+</a:t>
            </a:r>
          </a:p>
          <a:p>
            <a:pPr indent="-228600">
              <a:lnSpc>
                <a:spcPct val="90000"/>
              </a:lnSpc>
              <a:spcAft>
                <a:spcPts val="600"/>
              </a:spcAft>
              <a:buFont typeface="Arial" panose="020B0604020202020204" pitchFamily="34" charset="0"/>
              <a:buChar char="•"/>
            </a:pPr>
            <a:endParaRPr lang="en-US" sz="1400" b="1" dirty="0">
              <a:solidFill>
                <a:srgbClr val="FFFFFF"/>
              </a:solidFill>
            </a:endParaRPr>
          </a:p>
        </p:txBody>
      </p:sp>
      <p:pic>
        <p:nvPicPr>
          <p:cNvPr id="15" name="Picture 14">
            <a:extLst>
              <a:ext uri="{FF2B5EF4-FFF2-40B4-BE49-F238E27FC236}">
                <a16:creationId xmlns:a16="http://schemas.microsoft.com/office/drawing/2014/main" id="{B2178630-CDFB-486A-A314-E97A0AD11724}"/>
              </a:ext>
            </a:extLst>
          </p:cNvPr>
          <p:cNvPicPr>
            <a:picLocks noChangeAspect="1"/>
          </p:cNvPicPr>
          <p:nvPr/>
        </p:nvPicPr>
        <p:blipFill rotWithShape="1">
          <a:blip r:embed="rId6"/>
          <a:srcRect l="23593" t="38761" r="24219" b="18471"/>
          <a:stretch/>
        </p:blipFill>
        <p:spPr>
          <a:xfrm>
            <a:off x="9791700" y="5695863"/>
            <a:ext cx="2234136" cy="1029878"/>
          </a:xfrm>
          <a:prstGeom prst="rect">
            <a:avLst/>
          </a:prstGeom>
        </p:spPr>
      </p:pic>
    </p:spTree>
    <p:extLst>
      <p:ext uri="{BB962C8B-B14F-4D97-AF65-F5344CB8AC3E}">
        <p14:creationId xmlns:p14="http://schemas.microsoft.com/office/powerpoint/2010/main" val="87301473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838200" y="723578"/>
            <a:ext cx="4595071" cy="4423506"/>
          </a:xfrm>
        </p:spPr>
        <p:txBody>
          <a:bodyPr vert="horz" lIns="91440" tIns="45720" rIns="91440" bIns="45720" rtlCol="0" anchor="ctr">
            <a:normAutofit/>
          </a:bodyPr>
          <a:lstStyle/>
          <a:p>
            <a:r>
              <a:rPr lang="en-US" sz="3700" dirty="0"/>
              <a:t>Even if you have the shape be wary of overcalling if your values aren’t in the long suits but in the short suits</a:t>
            </a:r>
          </a:p>
        </p:txBody>
      </p:sp>
      <p:sp>
        <p:nvSpPr>
          <p:cNvPr id="8" name="TextBox 7">
            <a:extLst>
              <a:ext uri="{FF2B5EF4-FFF2-40B4-BE49-F238E27FC236}">
                <a16:creationId xmlns:a16="http://schemas.microsoft.com/office/drawing/2014/main" id="{20981F1E-2EE0-44F9-979F-18A480832124}"/>
              </a:ext>
            </a:extLst>
          </p:cNvPr>
          <p:cNvSpPr txBox="1"/>
          <p:nvPr/>
        </p:nvSpPr>
        <p:spPr>
          <a:xfrm>
            <a:off x="838200" y="4003829"/>
            <a:ext cx="4595071" cy="21731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b="1" dirty="0"/>
          </a:p>
        </p:txBody>
      </p:sp>
      <p:sp>
        <p:nvSpPr>
          <p:cNvPr id="23" name="Rectangle 22">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03AF6A4-9B66-421A-A223-4F11A42BF5B1}"/>
              </a:ext>
            </a:extLst>
          </p:cNvPr>
          <p:cNvPicPr>
            <a:picLocks noChangeAspect="1"/>
          </p:cNvPicPr>
          <p:nvPr/>
        </p:nvPicPr>
        <p:blipFill rotWithShape="1">
          <a:blip r:embed="rId2"/>
          <a:srcRect l="23593" t="38761" r="24219" b="18471"/>
          <a:stretch/>
        </p:blipFill>
        <p:spPr>
          <a:xfrm>
            <a:off x="114300" y="5736635"/>
            <a:ext cx="2234136" cy="1029878"/>
          </a:xfrm>
          <a:prstGeom prst="rect">
            <a:avLst/>
          </a:prstGeom>
        </p:spPr>
      </p:pic>
      <p:pic>
        <p:nvPicPr>
          <p:cNvPr id="5" name="Picture 4">
            <a:extLst>
              <a:ext uri="{FF2B5EF4-FFF2-40B4-BE49-F238E27FC236}">
                <a16:creationId xmlns:a16="http://schemas.microsoft.com/office/drawing/2014/main" id="{CB9E31C1-74CA-4C3C-A042-A99B91D3CA3A}"/>
              </a:ext>
            </a:extLst>
          </p:cNvPr>
          <p:cNvPicPr>
            <a:picLocks noChangeAspect="1"/>
          </p:cNvPicPr>
          <p:nvPr/>
        </p:nvPicPr>
        <p:blipFill rotWithShape="1">
          <a:blip r:embed="rId3"/>
          <a:srcRect l="29283" t="45582" r="62329" b="44146"/>
          <a:stretch/>
        </p:blipFill>
        <p:spPr>
          <a:xfrm>
            <a:off x="6467475" y="913447"/>
            <a:ext cx="2259327" cy="1556385"/>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7731DB7C-D5B2-48A7-8E45-C907D98B23AA}"/>
              </a:ext>
            </a:extLst>
          </p:cNvPr>
          <p:cNvPicPr>
            <a:picLocks noChangeAspect="1"/>
          </p:cNvPicPr>
          <p:nvPr/>
        </p:nvPicPr>
        <p:blipFill rotWithShape="1">
          <a:blip r:embed="rId4"/>
          <a:srcRect l="19609" t="33056" r="71172" b="56944"/>
          <a:stretch/>
        </p:blipFill>
        <p:spPr>
          <a:xfrm>
            <a:off x="7873699" y="4494980"/>
            <a:ext cx="2631849" cy="1605827"/>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9BE12615-FD73-44DB-95C6-37A62B08E1AD}"/>
              </a:ext>
            </a:extLst>
          </p:cNvPr>
          <p:cNvPicPr>
            <a:picLocks noChangeAspect="1"/>
          </p:cNvPicPr>
          <p:nvPr/>
        </p:nvPicPr>
        <p:blipFill rotWithShape="1">
          <a:blip r:embed="rId5"/>
          <a:srcRect l="29375" t="45556" r="62311" b="44028"/>
          <a:stretch/>
        </p:blipFill>
        <p:spPr>
          <a:xfrm>
            <a:off x="9530396" y="913447"/>
            <a:ext cx="2208451" cy="1556385"/>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EBF19B5D-7758-4E49-B705-4212121FE4FF}"/>
              </a:ext>
            </a:extLst>
          </p:cNvPr>
          <p:cNvPicPr>
            <a:picLocks noChangeAspect="1"/>
          </p:cNvPicPr>
          <p:nvPr/>
        </p:nvPicPr>
        <p:blipFill rotWithShape="1">
          <a:blip r:embed="rId6">
            <a:alphaModFix amt="70000"/>
          </a:blip>
          <a:srcRect l="50000" t="24722" r="32031" b="65278"/>
          <a:stretch/>
        </p:blipFill>
        <p:spPr>
          <a:xfrm>
            <a:off x="3525678" y="5908674"/>
            <a:ext cx="2190750" cy="685800"/>
          </a:xfrm>
          <a:prstGeom prst="rect">
            <a:avLst/>
          </a:prstGeom>
        </p:spPr>
      </p:pic>
    </p:spTree>
    <p:extLst>
      <p:ext uri="{BB962C8B-B14F-4D97-AF65-F5344CB8AC3E}">
        <p14:creationId xmlns:p14="http://schemas.microsoft.com/office/powerpoint/2010/main" val="168279561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alpha val="72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3487" y="115889"/>
            <a:ext cx="11553529" cy="936625"/>
          </a:xfrm>
        </p:spPr>
        <p:txBody>
          <a:bodyPr>
            <a:normAutofit fontScale="90000"/>
          </a:bodyPr>
          <a:lstStyle/>
          <a:p>
            <a:r>
              <a:rPr lang="en-GB" altLang="en-US" sz="4000" b="1" dirty="0">
                <a:solidFill>
                  <a:schemeClr val="bg1"/>
                </a:solidFill>
              </a:rPr>
              <a:t>Mini-quiz: Which of the following hands can you overcall with?</a:t>
            </a:r>
          </a:p>
        </p:txBody>
      </p:sp>
      <p:sp>
        <p:nvSpPr>
          <p:cNvPr id="9" name="Content Placeholder 8">
            <a:extLst>
              <a:ext uri="{FF2B5EF4-FFF2-40B4-BE49-F238E27FC236}">
                <a16:creationId xmlns:a16="http://schemas.microsoft.com/office/drawing/2014/main" id="{9E4F981E-69BC-4EB0-913E-138A78787C83}"/>
              </a:ext>
            </a:extLst>
          </p:cNvPr>
          <p:cNvSpPr>
            <a:spLocks noGrp="1"/>
          </p:cNvSpPr>
          <p:nvPr>
            <p:ph sz="half" idx="1"/>
          </p:nvPr>
        </p:nvSpPr>
        <p:spPr>
          <a:xfrm>
            <a:off x="363487" y="1571624"/>
            <a:ext cx="11647537" cy="3152775"/>
          </a:xfrm>
        </p:spPr>
        <p:txBody>
          <a:bodyPr/>
          <a:lstStyle/>
          <a:p>
            <a:pPr marL="0" indent="0">
              <a:buNone/>
            </a:pPr>
            <a:r>
              <a:rPr lang="en-ZA"/>
              <a:t>             A                                 B.     		    C.			     D.                             </a:t>
            </a:r>
            <a:endParaRPr lang="en-ZA" dirty="0"/>
          </a:p>
        </p:txBody>
      </p:sp>
      <p:pic>
        <p:nvPicPr>
          <p:cNvPr id="17" name="Picture 2">
            <a:extLst>
              <a:ext uri="{FF2B5EF4-FFF2-40B4-BE49-F238E27FC236}">
                <a16:creationId xmlns:a16="http://schemas.microsoft.com/office/drawing/2014/main" id="{B2D3693F-B60C-400D-BE7E-D100D5A1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77"/>
            <a:ext cx="12192000" cy="15573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CB4B20D-49FE-488D-9DF5-5A8C546783CC}"/>
              </a:ext>
            </a:extLst>
          </p:cNvPr>
          <p:cNvPicPr>
            <a:picLocks noChangeAspect="1"/>
          </p:cNvPicPr>
          <p:nvPr/>
        </p:nvPicPr>
        <p:blipFill rotWithShape="1">
          <a:blip r:embed="rId3"/>
          <a:srcRect l="39744" t="33195" r="51702" b="56944"/>
          <a:stretch/>
        </p:blipFill>
        <p:spPr>
          <a:xfrm>
            <a:off x="558800" y="2506225"/>
            <a:ext cx="2364317" cy="1533132"/>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4D50F994-DF5F-4ABA-89A4-A0B335DA0EB3}"/>
              </a:ext>
            </a:extLst>
          </p:cNvPr>
          <p:cNvPicPr>
            <a:picLocks noChangeAspect="1"/>
          </p:cNvPicPr>
          <p:nvPr/>
        </p:nvPicPr>
        <p:blipFill rotWithShape="1">
          <a:blip r:embed="rId4"/>
          <a:srcRect l="29283" t="45582" r="62329" b="44146"/>
          <a:stretch/>
        </p:blipFill>
        <p:spPr>
          <a:xfrm>
            <a:off x="3632653" y="2514662"/>
            <a:ext cx="2259327" cy="1556385"/>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229F5E95-2DAE-4B94-A45A-CB8BC3CC778A}"/>
              </a:ext>
            </a:extLst>
          </p:cNvPr>
          <p:cNvPicPr>
            <a:picLocks noChangeAspect="1"/>
          </p:cNvPicPr>
          <p:nvPr/>
        </p:nvPicPr>
        <p:blipFill rotWithShape="1">
          <a:blip r:embed="rId5"/>
          <a:srcRect l="29609" t="45556" r="62354" b="43611"/>
          <a:stretch/>
        </p:blipFill>
        <p:spPr>
          <a:xfrm>
            <a:off x="6514577" y="2523099"/>
            <a:ext cx="2041637" cy="1547948"/>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2F9829EC-6A5E-42C6-A505-5403C17ECA07}"/>
              </a:ext>
            </a:extLst>
          </p:cNvPr>
          <p:cNvPicPr>
            <a:picLocks noChangeAspect="1"/>
          </p:cNvPicPr>
          <p:nvPr/>
        </p:nvPicPr>
        <p:blipFill rotWithShape="1">
          <a:blip r:embed="rId6"/>
          <a:srcRect l="19297" t="33194" r="72244" b="56944"/>
          <a:stretch/>
        </p:blipFill>
        <p:spPr>
          <a:xfrm>
            <a:off x="9344025" y="2530393"/>
            <a:ext cx="2289175" cy="1501228"/>
          </a:xfrm>
          <a:prstGeom prst="rect">
            <a:avLst/>
          </a:prstGeom>
          <a:ln w="228600" cap="sq" cmpd="thickThin">
            <a:solidFill>
              <a:srgbClr val="000000"/>
            </a:solidFill>
            <a:prstDash val="solid"/>
            <a:miter lim="800000"/>
          </a:ln>
          <a:effectLst>
            <a:innerShdw blurRad="76200">
              <a:srgbClr val="000000"/>
            </a:innerShdw>
          </a:effectLst>
        </p:spPr>
      </p:pic>
      <p:pic>
        <p:nvPicPr>
          <p:cNvPr id="18" name="Picture 17">
            <a:extLst>
              <a:ext uri="{FF2B5EF4-FFF2-40B4-BE49-F238E27FC236}">
                <a16:creationId xmlns:a16="http://schemas.microsoft.com/office/drawing/2014/main" id="{924C257A-8B35-4E52-B78F-C11D6AB36359}"/>
              </a:ext>
            </a:extLst>
          </p:cNvPr>
          <p:cNvPicPr>
            <a:picLocks noChangeAspect="1"/>
          </p:cNvPicPr>
          <p:nvPr/>
        </p:nvPicPr>
        <p:blipFill rotWithShape="1">
          <a:blip r:embed="rId7"/>
          <a:srcRect l="23593" t="38761" r="24219" b="18471"/>
          <a:stretch/>
        </p:blipFill>
        <p:spPr>
          <a:xfrm>
            <a:off x="9682880" y="5612347"/>
            <a:ext cx="2234136" cy="1029878"/>
          </a:xfrm>
          <a:prstGeom prst="rect">
            <a:avLst/>
          </a:prstGeom>
        </p:spPr>
      </p:pic>
      <p:pic>
        <p:nvPicPr>
          <p:cNvPr id="20" name="Picture 19">
            <a:extLst>
              <a:ext uri="{FF2B5EF4-FFF2-40B4-BE49-F238E27FC236}">
                <a16:creationId xmlns:a16="http://schemas.microsoft.com/office/drawing/2014/main" id="{64453812-2ED0-4A2D-A9EB-EEB6746D235D}"/>
              </a:ext>
            </a:extLst>
          </p:cNvPr>
          <p:cNvPicPr>
            <a:picLocks noChangeAspect="1"/>
          </p:cNvPicPr>
          <p:nvPr/>
        </p:nvPicPr>
        <p:blipFill rotWithShape="1">
          <a:blip r:embed="rId8">
            <a:alphaModFix amt="70000"/>
          </a:blip>
          <a:srcRect l="50000" t="24722" r="32031" b="65278"/>
          <a:stretch/>
        </p:blipFill>
        <p:spPr>
          <a:xfrm>
            <a:off x="7217146" y="5956425"/>
            <a:ext cx="2190750" cy="685800"/>
          </a:xfrm>
          <a:prstGeom prst="rect">
            <a:avLst/>
          </a:prstGeom>
        </p:spPr>
      </p:pic>
    </p:spTree>
    <p:extLst>
      <p:ext uri="{BB962C8B-B14F-4D97-AF65-F5344CB8AC3E}">
        <p14:creationId xmlns:p14="http://schemas.microsoft.com/office/powerpoint/2010/main" val="3305439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8" name="Freeform: Shape 17">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52400" y="662399"/>
            <a:ext cx="4333875" cy="6119401"/>
          </a:xfrm>
        </p:spPr>
        <p:txBody>
          <a:bodyPr vert="horz" lIns="91440" tIns="45720" rIns="91440" bIns="45720" rtlCol="0" anchor="t">
            <a:normAutofit/>
          </a:bodyPr>
          <a:lstStyle/>
          <a:p>
            <a:r>
              <a:rPr lang="en-US" sz="3100" kern="1200" dirty="0">
                <a:solidFill>
                  <a:schemeClr val="bg1"/>
                </a:solidFill>
                <a:latin typeface="+mj-lt"/>
                <a:ea typeface="+mj-ea"/>
                <a:cs typeface="+mj-cs"/>
              </a:rPr>
              <a:t>DONT – </a:t>
            </a:r>
            <a:r>
              <a:rPr lang="en-US" sz="1600" b="1" kern="1200" dirty="0">
                <a:solidFill>
                  <a:schemeClr val="bg1"/>
                </a:solidFill>
                <a:latin typeface="+mj-lt"/>
                <a:ea typeface="+mj-ea"/>
                <a:cs typeface="+mj-cs"/>
              </a:rPr>
              <a:t>D</a:t>
            </a:r>
            <a:r>
              <a:rPr lang="en-US" sz="1600" kern="1200" dirty="0">
                <a:solidFill>
                  <a:schemeClr val="bg1"/>
                </a:solidFill>
                <a:latin typeface="+mj-lt"/>
                <a:ea typeface="+mj-ea"/>
                <a:cs typeface="+mj-cs"/>
              </a:rPr>
              <a:t>isturbing </a:t>
            </a:r>
            <a:r>
              <a:rPr lang="en-US" sz="1600" b="1" kern="1200" dirty="0">
                <a:solidFill>
                  <a:schemeClr val="bg1"/>
                </a:solidFill>
                <a:latin typeface="+mj-lt"/>
                <a:ea typeface="+mj-ea"/>
                <a:cs typeface="+mj-cs"/>
              </a:rPr>
              <a:t>O</a:t>
            </a:r>
            <a:r>
              <a:rPr lang="en-US" sz="1600" kern="1200" dirty="0">
                <a:solidFill>
                  <a:schemeClr val="bg1"/>
                </a:solidFill>
                <a:latin typeface="+mj-lt"/>
                <a:ea typeface="+mj-ea"/>
                <a:cs typeface="+mj-cs"/>
              </a:rPr>
              <a:t>pponents </a:t>
            </a:r>
            <a:r>
              <a:rPr lang="en-US" sz="1600" b="1" kern="1200" dirty="0">
                <a:solidFill>
                  <a:schemeClr val="bg1"/>
                </a:solidFill>
                <a:latin typeface="+mj-lt"/>
                <a:ea typeface="+mj-ea"/>
                <a:cs typeface="+mj-cs"/>
              </a:rPr>
              <a:t>N</a:t>
            </a:r>
            <a:r>
              <a:rPr lang="en-US" sz="1600" kern="1200" dirty="0">
                <a:solidFill>
                  <a:schemeClr val="bg1"/>
                </a:solidFill>
                <a:latin typeface="+mj-lt"/>
                <a:ea typeface="+mj-ea"/>
                <a:cs typeface="+mj-cs"/>
              </a:rPr>
              <a:t>o </a:t>
            </a:r>
            <a:r>
              <a:rPr lang="en-US" sz="1600" b="1" kern="1200" dirty="0">
                <a:solidFill>
                  <a:schemeClr val="bg1"/>
                </a:solidFill>
                <a:latin typeface="+mj-lt"/>
                <a:ea typeface="+mj-ea"/>
                <a:cs typeface="+mj-cs"/>
              </a:rPr>
              <a:t>T</a:t>
            </a:r>
            <a:r>
              <a:rPr lang="en-US" sz="1600" kern="1200" dirty="0">
                <a:solidFill>
                  <a:schemeClr val="bg1"/>
                </a:solidFill>
                <a:latin typeface="+mj-lt"/>
                <a:ea typeface="+mj-ea"/>
                <a:cs typeface="+mj-cs"/>
              </a:rPr>
              <a:t>rump</a:t>
            </a:r>
            <a:br>
              <a:rPr lang="en-US" sz="1600" kern="1200" dirty="0">
                <a:solidFill>
                  <a:schemeClr val="bg1"/>
                </a:solidFill>
                <a:latin typeface="+mj-lt"/>
                <a:ea typeface="+mj-ea"/>
                <a:cs typeface="+mj-cs"/>
              </a:rPr>
            </a:br>
            <a:br>
              <a:rPr lang="en-US" sz="1600" kern="1200" dirty="0">
                <a:solidFill>
                  <a:schemeClr val="bg1"/>
                </a:solidFill>
                <a:latin typeface="+mj-lt"/>
                <a:ea typeface="+mj-ea"/>
                <a:cs typeface="+mj-cs"/>
              </a:rPr>
            </a:br>
            <a:r>
              <a:rPr lang="en-US" sz="2800" b="1" kern="1200" dirty="0">
                <a:solidFill>
                  <a:schemeClr val="bg1"/>
                </a:solidFill>
                <a:latin typeface="+mj-lt"/>
                <a:ea typeface="+mj-ea"/>
                <a:cs typeface="+mj-cs"/>
              </a:rPr>
              <a:t>System</a:t>
            </a:r>
            <a:br>
              <a:rPr lang="en-US" sz="2800" b="1" kern="1200" dirty="0">
                <a:solidFill>
                  <a:schemeClr val="bg1"/>
                </a:solidFill>
                <a:latin typeface="+mj-lt"/>
                <a:ea typeface="+mj-ea"/>
                <a:cs typeface="+mj-cs"/>
              </a:rPr>
            </a:br>
            <a:br>
              <a:rPr lang="en-US" sz="2800" b="1" kern="1200" dirty="0">
                <a:solidFill>
                  <a:schemeClr val="bg1"/>
                </a:solidFill>
                <a:latin typeface="+mj-lt"/>
                <a:ea typeface="+mj-ea"/>
                <a:cs typeface="+mj-cs"/>
              </a:rPr>
            </a:br>
            <a:r>
              <a:rPr lang="en-US" sz="2400" kern="1200" dirty="0">
                <a:solidFill>
                  <a:schemeClr val="bg1"/>
                </a:solidFill>
                <a:latin typeface="+mj-lt"/>
                <a:ea typeface="+mj-ea"/>
                <a:cs typeface="+mj-cs"/>
              </a:rPr>
              <a:t>Double = single suited hand</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If you have a hand with a 6 card suit you will always double the opponents 1nt</a:t>
            </a:r>
            <a:br>
              <a:rPr lang="en-US" sz="2400" kern="1200" dirty="0">
                <a:solidFill>
                  <a:schemeClr val="bg1"/>
                </a:solidFill>
                <a:latin typeface="+mj-lt"/>
                <a:ea typeface="+mj-ea"/>
                <a:cs typeface="+mj-cs"/>
              </a:rPr>
            </a:br>
            <a:br>
              <a:rPr lang="en-US" sz="2400" kern="1200" dirty="0">
                <a:solidFill>
                  <a:schemeClr val="bg1"/>
                </a:solidFill>
                <a:latin typeface="+mj-lt"/>
                <a:ea typeface="+mj-ea"/>
                <a:cs typeface="+mj-cs"/>
              </a:rPr>
            </a:br>
            <a:r>
              <a:rPr lang="en-US" sz="2400" b="1" kern="1200" dirty="0">
                <a:solidFill>
                  <a:schemeClr val="bg1"/>
                </a:solidFill>
                <a:latin typeface="+mj-lt"/>
                <a:ea typeface="+mj-ea"/>
                <a:cs typeface="+mj-cs"/>
              </a:rPr>
              <a:t>Advancer will bid 2c</a:t>
            </a:r>
            <a:br>
              <a:rPr lang="en-US" sz="2400" b="1" kern="1200" dirty="0">
                <a:solidFill>
                  <a:schemeClr val="bg1"/>
                </a:solidFill>
                <a:latin typeface="+mj-lt"/>
                <a:ea typeface="+mj-ea"/>
                <a:cs typeface="+mj-cs"/>
              </a:rPr>
            </a:br>
            <a:r>
              <a:rPr lang="en-US" sz="2400" kern="1200" dirty="0">
                <a:solidFill>
                  <a:schemeClr val="bg1"/>
                </a:solidFill>
                <a:latin typeface="+mj-lt"/>
                <a:ea typeface="+mj-ea"/>
                <a:cs typeface="+mj-cs"/>
              </a:rPr>
              <a:t> </a:t>
            </a: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You will then bid the suit you have</a:t>
            </a:r>
            <a:endParaRPr lang="en-US" sz="2800" kern="1200" dirty="0">
              <a:solidFill>
                <a:schemeClr val="bg1"/>
              </a:solidFill>
              <a:latin typeface="+mj-lt"/>
              <a:ea typeface="+mj-ea"/>
              <a:cs typeface="+mj-cs"/>
            </a:endParaRPr>
          </a:p>
        </p:txBody>
      </p:sp>
      <p:pic>
        <p:nvPicPr>
          <p:cNvPr id="5" name="Picture 4">
            <a:extLst>
              <a:ext uri="{FF2B5EF4-FFF2-40B4-BE49-F238E27FC236}">
                <a16:creationId xmlns:a16="http://schemas.microsoft.com/office/drawing/2014/main" id="{C305BB73-7947-42D8-968A-B654E9544E31}"/>
              </a:ext>
            </a:extLst>
          </p:cNvPr>
          <p:cNvPicPr>
            <a:picLocks noChangeAspect="1"/>
          </p:cNvPicPr>
          <p:nvPr/>
        </p:nvPicPr>
        <p:blipFill rotWithShape="1">
          <a:blip r:embed="rId2"/>
          <a:srcRect l="29375" t="30556" r="50000" b="56805"/>
          <a:stretch/>
        </p:blipFill>
        <p:spPr>
          <a:xfrm>
            <a:off x="6038224" y="904875"/>
            <a:ext cx="4798979" cy="1654193"/>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6A6907CF-35D7-413D-AF66-19956FF449A7}"/>
              </a:ext>
            </a:extLst>
          </p:cNvPr>
          <p:cNvPicPr>
            <a:picLocks noChangeAspect="1"/>
          </p:cNvPicPr>
          <p:nvPr/>
        </p:nvPicPr>
        <p:blipFill rotWithShape="1">
          <a:blip r:embed="rId3"/>
          <a:srcRect l="29375" t="30417" r="50625" b="56527"/>
          <a:stretch/>
        </p:blipFill>
        <p:spPr>
          <a:xfrm>
            <a:off x="6038225" y="3495673"/>
            <a:ext cx="4798979" cy="1762127"/>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931993D7-12B1-4684-8193-515FE3B35A9C}"/>
              </a:ext>
            </a:extLst>
          </p:cNvPr>
          <p:cNvPicPr>
            <a:picLocks noChangeAspect="1"/>
          </p:cNvPicPr>
          <p:nvPr/>
        </p:nvPicPr>
        <p:blipFill rotWithShape="1">
          <a:blip r:embed="rId4"/>
          <a:srcRect l="23593" t="38761" r="24219" b="18471"/>
          <a:stretch/>
        </p:blipFill>
        <p:spPr>
          <a:xfrm>
            <a:off x="114300" y="5736635"/>
            <a:ext cx="2234136" cy="1029878"/>
          </a:xfrm>
          <a:prstGeom prst="rect">
            <a:avLst/>
          </a:prstGeom>
        </p:spPr>
      </p:pic>
      <p:pic>
        <p:nvPicPr>
          <p:cNvPr id="12" name="Picture 11">
            <a:extLst>
              <a:ext uri="{FF2B5EF4-FFF2-40B4-BE49-F238E27FC236}">
                <a16:creationId xmlns:a16="http://schemas.microsoft.com/office/drawing/2014/main" id="{FF972B5B-007C-4FD3-ACB4-3EF199F0A20A}"/>
              </a:ext>
            </a:extLst>
          </p:cNvPr>
          <p:cNvPicPr>
            <a:picLocks noChangeAspect="1"/>
          </p:cNvPicPr>
          <p:nvPr/>
        </p:nvPicPr>
        <p:blipFill rotWithShape="1">
          <a:blip r:embed="rId5">
            <a:alphaModFix amt="70000"/>
          </a:blip>
          <a:srcRect l="50000" t="24722" r="32031" b="65278"/>
          <a:stretch/>
        </p:blipFill>
        <p:spPr>
          <a:xfrm>
            <a:off x="9848850" y="5851505"/>
            <a:ext cx="2190750" cy="685800"/>
          </a:xfrm>
          <a:prstGeom prst="rect">
            <a:avLst/>
          </a:prstGeom>
        </p:spPr>
      </p:pic>
    </p:spTree>
    <p:extLst>
      <p:ext uri="{BB962C8B-B14F-4D97-AF65-F5344CB8AC3E}">
        <p14:creationId xmlns:p14="http://schemas.microsoft.com/office/powerpoint/2010/main" val="322123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4C5A7CB-139C-42E7-B476-0A55DDC63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39AD01E-FBEB-4F3C-B889-938AB636C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93EB4F0-EF56-488F-A017-D2EA64B3D2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5"/>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10178-8392-49F6-B859-25203E7C0C14}"/>
              </a:ext>
            </a:extLst>
          </p:cNvPr>
          <p:cNvSpPr>
            <a:spLocks noGrp="1"/>
          </p:cNvSpPr>
          <p:nvPr>
            <p:ph type="title"/>
          </p:nvPr>
        </p:nvSpPr>
        <p:spPr>
          <a:xfrm>
            <a:off x="1014984" y="1165860"/>
            <a:ext cx="3919325" cy="4768693"/>
          </a:xfrm>
        </p:spPr>
        <p:txBody>
          <a:bodyPr vert="horz" lIns="91440" tIns="45720" rIns="91440" bIns="45720" rtlCol="0" anchor="b">
            <a:normAutofit/>
          </a:bodyPr>
          <a:lstStyle/>
          <a:p>
            <a:r>
              <a:rPr lang="en-US" sz="3200" dirty="0"/>
              <a:t>DONT</a:t>
            </a:r>
            <a:r>
              <a:rPr lang="en-US" sz="1800" dirty="0"/>
              <a:t> – </a:t>
            </a:r>
            <a:r>
              <a:rPr lang="en-US" sz="1800" b="1" dirty="0"/>
              <a:t>D</a:t>
            </a:r>
            <a:r>
              <a:rPr lang="en-US" sz="1800" dirty="0"/>
              <a:t>isturbing </a:t>
            </a:r>
            <a:r>
              <a:rPr lang="en-US" sz="1800" b="1" dirty="0"/>
              <a:t>O</a:t>
            </a:r>
            <a:r>
              <a:rPr lang="en-US" sz="1800" dirty="0"/>
              <a:t>pponents </a:t>
            </a:r>
            <a:r>
              <a:rPr lang="en-US" sz="1800" b="1" dirty="0"/>
              <a:t>N</a:t>
            </a:r>
            <a:r>
              <a:rPr lang="en-US" sz="1800" dirty="0"/>
              <a:t>o </a:t>
            </a:r>
            <a:r>
              <a:rPr lang="en-US" sz="1800" b="1" dirty="0"/>
              <a:t>T</a:t>
            </a:r>
            <a:r>
              <a:rPr lang="en-US" sz="1800" dirty="0"/>
              <a:t>rump</a:t>
            </a:r>
            <a:br>
              <a:rPr lang="en-US" sz="1800" dirty="0"/>
            </a:br>
            <a:br>
              <a:rPr lang="en-US" sz="1800" dirty="0"/>
            </a:br>
            <a:r>
              <a:rPr lang="en-US" sz="1800" b="1" dirty="0"/>
              <a:t>System</a:t>
            </a:r>
            <a:br>
              <a:rPr lang="en-US" sz="1800" b="1" dirty="0"/>
            </a:br>
            <a:br>
              <a:rPr lang="en-US" sz="1800" b="1" dirty="0"/>
            </a:br>
            <a:r>
              <a:rPr lang="en-US" sz="1800" dirty="0"/>
              <a:t>If you have 2 suits you bid the lower ranking one first</a:t>
            </a:r>
            <a:br>
              <a:rPr lang="en-US" sz="1800" dirty="0"/>
            </a:br>
            <a:br>
              <a:rPr lang="en-US" sz="1800" dirty="0"/>
            </a:br>
            <a:r>
              <a:rPr lang="en-US" sz="1800" dirty="0"/>
              <a:t>2♣ = ♣ and a higher-ranking suit, either 4/5 or 5/4</a:t>
            </a:r>
            <a:br>
              <a:rPr lang="en-US" sz="1800" dirty="0"/>
            </a:br>
            <a:r>
              <a:rPr lang="en-US" sz="1800" dirty="0"/>
              <a:t>2♦= ♦ and a higher-ranking suit, either 4/5 or 5/4</a:t>
            </a:r>
            <a:br>
              <a:rPr lang="en-US" sz="1800" dirty="0"/>
            </a:br>
            <a:r>
              <a:rPr lang="en-US" sz="1800" dirty="0"/>
              <a:t>2♥ = ♥ and a higher-ranking suit, either 4/5 or 5/4</a:t>
            </a:r>
            <a:br>
              <a:rPr lang="en-US" sz="1800" dirty="0"/>
            </a:br>
            <a:r>
              <a:rPr lang="en-US" sz="1800" dirty="0"/>
              <a:t>2♠ = 6 card ♠ normally weaker than a double and a correction to the 6-card suit</a:t>
            </a:r>
            <a:br>
              <a:rPr lang="en-US" sz="1200" dirty="0"/>
            </a:br>
            <a:endParaRPr lang="en-US" sz="1200" dirty="0"/>
          </a:p>
        </p:txBody>
      </p:sp>
      <p:grpSp>
        <p:nvGrpSpPr>
          <p:cNvPr id="60" name="Group 59">
            <a:extLst>
              <a:ext uri="{FF2B5EF4-FFF2-40B4-BE49-F238E27FC236}">
                <a16:creationId xmlns:a16="http://schemas.microsoft.com/office/drawing/2014/main" id="{3754211F-7F03-4161-AE19-C11C552945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61" name="Rectangle 2">
              <a:extLst>
                <a:ext uri="{FF2B5EF4-FFF2-40B4-BE49-F238E27FC236}">
                  <a16:creationId xmlns:a16="http://schemas.microsoft.com/office/drawing/2014/main" id="{775303AF-0A84-424F-B3E0-3A671515D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9">
              <a:extLst>
                <a:ext uri="{FF2B5EF4-FFF2-40B4-BE49-F238E27FC236}">
                  <a16:creationId xmlns:a16="http://schemas.microsoft.com/office/drawing/2014/main" id="{A5A09574-9267-4787-964D-44CC1B6D56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6DD567-0F22-4427-A000-737327E1D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878F98B2-BD9B-45EC-B8E7-E3612D986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A3C5EA16-B836-470A-A054-E0D82B7D35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EDBB882A-D894-486E-A46C-24E942285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55F83CAB-710F-4739-AEC3-69A87B726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2">
              <a:extLst>
                <a:ext uri="{FF2B5EF4-FFF2-40B4-BE49-F238E27FC236}">
                  <a16:creationId xmlns:a16="http://schemas.microsoft.com/office/drawing/2014/main" id="{F6AD68AE-CDA0-4C50-9793-F3ED65E68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a:extLst>
                <a:ext uri="{FF2B5EF4-FFF2-40B4-BE49-F238E27FC236}">
                  <a16:creationId xmlns:a16="http://schemas.microsoft.com/office/drawing/2014/main" id="{53206D9C-06EB-4E9C-BCA6-BC8B4E5A4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4B3A041F-E103-4194-A4AC-312AE8F81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2">
              <a:extLst>
                <a:ext uri="{FF2B5EF4-FFF2-40B4-BE49-F238E27FC236}">
                  <a16:creationId xmlns:a16="http://schemas.microsoft.com/office/drawing/2014/main" id="{16690D2A-20CC-4D83-980C-19D958827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59">
              <a:extLst>
                <a:ext uri="{FF2B5EF4-FFF2-40B4-BE49-F238E27FC236}">
                  <a16:creationId xmlns:a16="http://schemas.microsoft.com/office/drawing/2014/main" id="{A5689432-982C-4211-8D7E-8CB8E590F6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2">
              <a:extLst>
                <a:ext uri="{FF2B5EF4-FFF2-40B4-BE49-F238E27FC236}">
                  <a16:creationId xmlns:a16="http://schemas.microsoft.com/office/drawing/2014/main" id="{6D95B134-932B-47A4-B7A7-735E1B24F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9218D398-2A48-4AA3-94A2-DF861B9C9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3E88385B-43D7-49ED-A1C2-CC2393E07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2">
              <a:extLst>
                <a:ext uri="{FF2B5EF4-FFF2-40B4-BE49-F238E27FC236}">
                  <a16:creationId xmlns:a16="http://schemas.microsoft.com/office/drawing/2014/main" id="{7C0DD5B0-8D48-49F5-BD27-AD5272D3A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9">
              <a:extLst>
                <a:ext uri="{FF2B5EF4-FFF2-40B4-BE49-F238E27FC236}">
                  <a16:creationId xmlns:a16="http://schemas.microsoft.com/office/drawing/2014/main" id="{1A71E308-E292-4A1C-B222-7C6A86F4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2">
              <a:extLst>
                <a:ext uri="{FF2B5EF4-FFF2-40B4-BE49-F238E27FC236}">
                  <a16:creationId xmlns:a16="http://schemas.microsoft.com/office/drawing/2014/main" id="{42A01617-9D27-49D6-B8C2-33B98FF77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46C04DFB-0DB1-4087-B1CA-64CF376D48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30E0E8CC-09B2-484D-A7DA-ECD8974FE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2">
              <a:extLst>
                <a:ext uri="{FF2B5EF4-FFF2-40B4-BE49-F238E27FC236}">
                  <a16:creationId xmlns:a16="http://schemas.microsoft.com/office/drawing/2014/main" id="{E8DFF777-03E5-4DDC-A0B1-CC577A59AE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9">
              <a:extLst>
                <a:ext uri="{FF2B5EF4-FFF2-40B4-BE49-F238E27FC236}">
                  <a16:creationId xmlns:a16="http://schemas.microsoft.com/office/drawing/2014/main" id="{3FC48EBB-1F26-4293-AF8F-003174C93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2">
              <a:extLst>
                <a:ext uri="{FF2B5EF4-FFF2-40B4-BE49-F238E27FC236}">
                  <a16:creationId xmlns:a16="http://schemas.microsoft.com/office/drawing/2014/main" id="{C2CAF6C3-7AB8-4276-9FA8-BBF6EDE20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A894260F-B040-46B8-A068-DFD0ECCE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5BFACD13-7D90-4FBA-81D6-FBFA408A5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47">
            <a:extLst>
              <a:ext uri="{FF2B5EF4-FFF2-40B4-BE49-F238E27FC236}">
                <a16:creationId xmlns:a16="http://schemas.microsoft.com/office/drawing/2014/main" id="{8FE4ADCD-CEC2-4A37-A7FD-2F70BCCA3203}"/>
              </a:ext>
            </a:extLst>
          </p:cNvPr>
          <p:cNvPicPr>
            <a:picLocks noChangeAspect="1"/>
          </p:cNvPicPr>
          <p:nvPr/>
        </p:nvPicPr>
        <p:blipFill rotWithShape="1">
          <a:blip r:embed="rId2"/>
          <a:srcRect l="29375" t="45556" r="62311" b="44028"/>
          <a:stretch/>
        </p:blipFill>
        <p:spPr>
          <a:xfrm>
            <a:off x="5926982" y="1225794"/>
            <a:ext cx="2586456" cy="1822711"/>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3D07BF4B-8C30-44C9-8B6E-51C819B4E443}"/>
              </a:ext>
            </a:extLst>
          </p:cNvPr>
          <p:cNvPicPr>
            <a:picLocks noChangeAspect="1"/>
          </p:cNvPicPr>
          <p:nvPr/>
        </p:nvPicPr>
        <p:blipFill rotWithShape="1">
          <a:blip r:embed="rId3"/>
          <a:srcRect l="19404" t="32964" r="71797" b="56945"/>
          <a:stretch/>
        </p:blipFill>
        <p:spPr>
          <a:xfrm>
            <a:off x="9163050" y="1252251"/>
            <a:ext cx="2689207" cy="1734792"/>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7C39EEB2-35C6-4915-8C07-C0B660C6A1B4}"/>
              </a:ext>
            </a:extLst>
          </p:cNvPr>
          <p:cNvPicPr>
            <a:picLocks noChangeAspect="1"/>
          </p:cNvPicPr>
          <p:nvPr/>
        </p:nvPicPr>
        <p:blipFill rotWithShape="1">
          <a:blip r:embed="rId3"/>
          <a:srcRect l="39765" t="32964" r="52344" b="56945"/>
          <a:stretch/>
        </p:blipFill>
        <p:spPr>
          <a:xfrm>
            <a:off x="5982530" y="3898791"/>
            <a:ext cx="2495226" cy="1794877"/>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AB7D55CC-DC30-4F54-8A0D-2828D647ECA4}"/>
              </a:ext>
            </a:extLst>
          </p:cNvPr>
          <p:cNvPicPr>
            <a:picLocks noChangeAspect="1"/>
          </p:cNvPicPr>
          <p:nvPr/>
        </p:nvPicPr>
        <p:blipFill rotWithShape="1">
          <a:blip r:embed="rId3"/>
          <a:srcRect l="29532" t="46111" r="61562" b="43889"/>
          <a:stretch/>
        </p:blipFill>
        <p:spPr>
          <a:xfrm>
            <a:off x="9066811" y="3898791"/>
            <a:ext cx="2841815" cy="1794877"/>
          </a:xfrm>
          <a:prstGeom prst="rect">
            <a:avLst/>
          </a:prstGeom>
          <a:ln w="228600" cap="sq" cmpd="thickThin">
            <a:solidFill>
              <a:srgbClr val="000000"/>
            </a:solidFill>
            <a:prstDash val="solid"/>
            <a:miter lim="800000"/>
          </a:ln>
          <a:effectLst>
            <a:innerShdw blurRad="76200">
              <a:srgbClr val="000000"/>
            </a:innerShdw>
          </a:effectLst>
        </p:spPr>
      </p:pic>
      <p:pic>
        <p:nvPicPr>
          <p:cNvPr id="86" name="Picture 85">
            <a:extLst>
              <a:ext uri="{FF2B5EF4-FFF2-40B4-BE49-F238E27FC236}">
                <a16:creationId xmlns:a16="http://schemas.microsoft.com/office/drawing/2014/main" id="{553D498A-1541-4FDD-9223-1912D5DC3456}"/>
              </a:ext>
            </a:extLst>
          </p:cNvPr>
          <p:cNvPicPr>
            <a:picLocks noChangeAspect="1"/>
          </p:cNvPicPr>
          <p:nvPr/>
        </p:nvPicPr>
        <p:blipFill rotWithShape="1">
          <a:blip r:embed="rId4">
            <a:alphaModFix amt="50000"/>
          </a:blip>
          <a:srcRect l="23593" t="38761" r="24219" b="18471"/>
          <a:stretch/>
        </p:blipFill>
        <p:spPr>
          <a:xfrm>
            <a:off x="116698" y="93006"/>
            <a:ext cx="2234136" cy="609939"/>
          </a:xfrm>
          <a:prstGeom prst="rect">
            <a:avLst/>
          </a:prstGeom>
        </p:spPr>
      </p:pic>
      <p:pic>
        <p:nvPicPr>
          <p:cNvPr id="87" name="Picture 86">
            <a:extLst>
              <a:ext uri="{FF2B5EF4-FFF2-40B4-BE49-F238E27FC236}">
                <a16:creationId xmlns:a16="http://schemas.microsoft.com/office/drawing/2014/main" id="{D2079744-FAFD-4F50-A8B1-7B0B7CC90E9B}"/>
              </a:ext>
            </a:extLst>
          </p:cNvPr>
          <p:cNvPicPr>
            <a:picLocks noChangeAspect="1"/>
          </p:cNvPicPr>
          <p:nvPr/>
        </p:nvPicPr>
        <p:blipFill rotWithShape="1">
          <a:blip r:embed="rId5">
            <a:alphaModFix amt="70000"/>
          </a:blip>
          <a:srcRect l="50000" t="24722" r="32031" b="65278"/>
          <a:stretch/>
        </p:blipFill>
        <p:spPr>
          <a:xfrm>
            <a:off x="9790341" y="110577"/>
            <a:ext cx="2190750" cy="685800"/>
          </a:xfrm>
          <a:prstGeom prst="rect">
            <a:avLst/>
          </a:prstGeom>
        </p:spPr>
      </p:pic>
    </p:spTree>
    <p:extLst>
      <p:ext uri="{BB962C8B-B14F-4D97-AF65-F5344CB8AC3E}">
        <p14:creationId xmlns:p14="http://schemas.microsoft.com/office/powerpoint/2010/main" val="623306845"/>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13581</TotalTime>
  <Words>2399</Words>
  <Application>Microsoft Office PowerPoint</Application>
  <PresentationFormat>Widescreen</PresentationFormat>
  <Paragraphs>193</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Overcalling when opponents open 1nt</vt:lpstr>
      <vt:lpstr>Why should you overcall if they open 1NT? </vt:lpstr>
      <vt:lpstr>Key Concepts </vt:lpstr>
      <vt:lpstr>Don’t overcall over opponents 1nt if you have a balanced hand</vt:lpstr>
      <vt:lpstr>Overcall if you have a single suited hand or a two suited hand</vt:lpstr>
      <vt:lpstr>Even if you have the shape be wary of overcalling if your values aren’t in the long suits but in the short suits</vt:lpstr>
      <vt:lpstr>Mini-quiz: Which of the following hands can you overcall with?</vt:lpstr>
      <vt:lpstr>DONT – Disturbing Opponents No Trump  System  Double = single suited hand  If you have a hand with a 6 card suit you will always double the opponents 1nt  Advancer will bid 2c   You will then bid the suit you have</vt:lpstr>
      <vt:lpstr>DONT – Disturbing Opponents No Trump  System  If you have 2 suits you bid the lower ranking one first  2♣ = ♣ and a higher-ranking suit, either 4/5 or 5/4 2♦= ♦ and a higher-ranking suit, either 4/5 or 5/4 2♥ = ♥ and a higher-ranking suit, either 4/5 or 5/4 2♠ = 6 card ♠ normally weaker than a double and a correction to the 6-card suit </vt:lpstr>
      <vt:lpstr>Advantages of DONT </vt:lpstr>
      <vt:lpstr>Disadvantages of DONT </vt:lpstr>
      <vt:lpstr>Cappelletti  System  Double = penalties 2c = a one suiter hand (minor or major) – advancer bids 2d and the over-caller corrects to the suit 2d = both Majors 5/5 or 4/5 – partner must pick their best Major  2h = hearts and an unspecified minor 5/5 or 5/4 - advancer passes or bid 2nt asking for the minor 2s = spades and unspecified minor 5/5 or 5/4 - advancer passes or bid 2nt asking for the minor 2nt = both minors 5/5 – advancer chooses a minor or bids a 6card Major at the 3 level</vt:lpstr>
      <vt:lpstr>Advantages of Cappelletti </vt:lpstr>
      <vt:lpstr>Disadvantages of Cappelletti </vt:lpstr>
      <vt:lpstr>Multi- Landy (Woolsey)  In South Africa (and South Africa alone) this system is referred to as Hamilton. Hamilton is actually the same as Cappelletti and was developed by both men at a similar time. Your South African opponents will probably tell you they are playing Hamilton when they are playing Multi Landy, so be aware of this.   Double = 5+ in a minor and 4 card Major  2c = both Majors (5/5 or 5/4)  2d = an unspecified single suited Major  2h = 5h and 4+ unspecified minor  2s = 5s and 4+ unspecified minor  2nt = 5/5 in the minors</vt:lpstr>
      <vt:lpstr>Mini-quiz: Using Multi-Landy what would you overcall? </vt:lpstr>
      <vt:lpstr>Partner doubled over opponents 1nt opening bid (showing a 5+ card minor and a 4 card Major). What do you do as advancer?</vt:lpstr>
      <vt:lpstr>Partner bid 2 clubs over opponents 1nt opening bid (5/4 at least in the majors). What do you do as advancer?</vt:lpstr>
      <vt:lpstr>Partner bid 2 diamonds over opponents 1nt opening bid (1 long Major at least 6 cards). What do you do as advancer?</vt:lpstr>
      <vt:lpstr>Partner bid 2 hearts over opponents 1nt opening bid (5 card heart suit and 4+ cards in an unspecified minor). What do you do as advancer?</vt:lpstr>
      <vt:lpstr>Partner bid 2 spades over opponents 1nt opening bid (5 card spade suit and 4+ cards in an unspecified minor). What do you do as advancer?</vt:lpstr>
      <vt:lpstr>Partner bid 2 No Trumps over opponents 1nt opening bid (5/5 in the minors). What do you do as advancer?</vt:lpstr>
      <vt:lpstr>East opens 1NT. What should South bid?  Assuming West passes what should North bid?</vt:lpstr>
      <vt:lpstr>West opens 1NT what should North overcall and what should South Respond to the overcall?</vt:lpstr>
      <vt:lpstr>North opens 1NT what should East overcall and what should West Respond to the overcall?</vt:lpstr>
      <vt:lpstr>PowerPoint Presentation</vt:lpstr>
      <vt:lpstr>PowerPoint Presentation</vt:lpstr>
      <vt:lpstr>PowerPoint Presentation</vt:lpstr>
      <vt:lpstr>PowerPoint Presentation</vt:lpstr>
      <vt:lpstr>Mini-quiz: Opponents open 1nt partner doubles what do you do with the following hands?</vt:lpstr>
      <vt:lpstr>Partner doubled over opponents 1nt opening bid (showing a 5+ card minor and a 4 card Major). What do you do as advancer?</vt:lpstr>
      <vt:lpstr>Mini-quiz: Opponents open 1nt, partner bids 2♣, what do you do with the following hands?</vt:lpstr>
      <vt:lpstr>Partner bid 2 clubs over opponents 1nt opening bid (5/4 at least in the majors). What do you do as advancer?</vt:lpstr>
      <vt:lpstr>Mini-quiz: Opponents open 1nt, partner bids 2♦, what do you do with the following hands?</vt:lpstr>
      <vt:lpstr>Partner bid 2 diamonds over opponents 1nt opening bid (1 long Major at least 6 cards). What do you do as advancer?</vt:lpstr>
      <vt:lpstr>Mini-quiz: Opponents open 1nt, partner bids 2♥, what do you do with the following hands?</vt:lpstr>
      <vt:lpstr>Partner bid 2 hearts over opponents 1nt opening bid (5 card heart suit and 4+ cards in an unspecified minor). What do you do as advancer?</vt:lpstr>
      <vt:lpstr>Mini-quiz: Opponents open 1nt, partner bids 2NT, what do you do with the following hands?</vt:lpstr>
      <vt:lpstr>Partner bid 2 No Trumps over opponents 1nt opening bid (5/5 in the minors). What do you do as advancer?</vt:lpstr>
      <vt:lpstr>Advantages of Multi Landy </vt:lpstr>
      <vt:lpstr>Disadvantages of Multi Landy </vt:lpstr>
      <vt:lpstr>Multi Landy against a weak NT </vt:lpstr>
      <vt:lpstr>Thank you for attending, I hope you will be able to use Multi Landy and a big thank you to Personal Trust for sponsoring this lecture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Bridge</dc:title>
  <dc:creator>Arie</dc:creator>
  <cp:lastModifiedBy>Carol Stanton</cp:lastModifiedBy>
  <cp:revision>91</cp:revision>
  <dcterms:created xsi:type="dcterms:W3CDTF">2021-03-28T09:47:50Z</dcterms:created>
  <dcterms:modified xsi:type="dcterms:W3CDTF">2021-09-05T09:47:55Z</dcterms:modified>
</cp:coreProperties>
</file>